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60" r:id="rId4"/>
    <p:sldId id="261" r:id="rId5"/>
    <p:sldId id="262" r:id="rId6"/>
    <p:sldId id="267" r:id="rId7"/>
    <p:sldId id="268" r:id="rId8"/>
    <p:sldId id="265" r:id="rId9"/>
    <p:sldId id="269" r:id="rId10"/>
    <p:sldId id="264" r:id="rId11"/>
    <p:sldId id="270" r:id="rId12"/>
    <p:sldId id="266" r:id="rId13"/>
    <p:sldId id="263" r:id="rId14"/>
    <p:sldId id="258"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380E"/>
    <a:srgbClr val="D0660E"/>
    <a:srgbClr val="820000"/>
    <a:srgbClr val="FF6565"/>
    <a:srgbClr val="005828"/>
    <a:srgbClr val="FFFFCD"/>
    <a:srgbClr val="D78F8D"/>
    <a:srgbClr val="F2AA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2B4D4-82AD-4821-981E-0817DD31D3D6}" type="datetimeFigureOut">
              <a:rPr lang="en-US" smtClean="0"/>
              <a:t>11/8/2024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445C3-DBA6-414D-89B9-8D107E912E6B}" type="slidenum">
              <a:rPr lang="en-US" smtClean="0"/>
              <a:t>‹#›</a:t>
            </a:fld>
            <a:endParaRPr lang="en-US" dirty="0"/>
          </a:p>
        </p:txBody>
      </p:sp>
    </p:spTree>
    <p:extLst>
      <p:ext uri="{BB962C8B-B14F-4D97-AF65-F5344CB8AC3E}">
        <p14:creationId xmlns:p14="http://schemas.microsoft.com/office/powerpoint/2010/main" val="172074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445C3-DBA6-414D-89B9-8D107E912E6B}" type="slidenum">
              <a:rPr lang="en-US" smtClean="0"/>
              <a:t>9</a:t>
            </a:fld>
            <a:endParaRPr lang="en-US" dirty="0"/>
          </a:p>
        </p:txBody>
      </p:sp>
    </p:spTree>
    <p:extLst>
      <p:ext uri="{BB962C8B-B14F-4D97-AF65-F5344CB8AC3E}">
        <p14:creationId xmlns:p14="http://schemas.microsoft.com/office/powerpoint/2010/main" val="3325500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852FC-75E0-0F20-8D94-51616E8EB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6C0E3-7C51-B415-0BBF-A763AACA5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C722E-B264-7907-F8C7-8876D40782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2BAD9B-28CC-86F3-3B26-9D21DEA1F606}"/>
              </a:ext>
            </a:extLst>
          </p:cNvPr>
          <p:cNvSpPr>
            <a:spLocks noGrp="1"/>
          </p:cNvSpPr>
          <p:nvPr>
            <p:ph type="sldNum" sz="quarter" idx="5"/>
          </p:nvPr>
        </p:nvSpPr>
        <p:spPr/>
        <p:txBody>
          <a:bodyPr/>
          <a:lstStyle/>
          <a:p>
            <a:fld id="{852445C3-DBA6-414D-89B9-8D107E912E6B}" type="slidenum">
              <a:rPr lang="en-US" smtClean="0"/>
              <a:t>11</a:t>
            </a:fld>
            <a:endParaRPr lang="en-US" dirty="0"/>
          </a:p>
        </p:txBody>
      </p:sp>
    </p:spTree>
    <p:extLst>
      <p:ext uri="{BB962C8B-B14F-4D97-AF65-F5344CB8AC3E}">
        <p14:creationId xmlns:p14="http://schemas.microsoft.com/office/powerpoint/2010/main" val="269634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445C3-DBA6-414D-89B9-8D107E912E6B}" type="slidenum">
              <a:rPr lang="en-US" smtClean="0"/>
              <a:t>12</a:t>
            </a:fld>
            <a:endParaRPr lang="en-US" dirty="0"/>
          </a:p>
        </p:txBody>
      </p:sp>
    </p:spTree>
    <p:extLst>
      <p:ext uri="{BB962C8B-B14F-4D97-AF65-F5344CB8AC3E}">
        <p14:creationId xmlns:p14="http://schemas.microsoft.com/office/powerpoint/2010/main" val="263337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Title 1">
            <a:extLst>
              <a:ext uri="{FF2B5EF4-FFF2-40B4-BE49-F238E27FC236}">
                <a16:creationId xmlns:a16="http://schemas.microsoft.com/office/drawing/2014/main" id="{6623F118-F36B-7B81-7287-9102C87E3910}"/>
              </a:ext>
            </a:extLst>
          </p:cNvPr>
          <p:cNvSpPr txBox="1">
            <a:spLocks/>
          </p:cNvSpPr>
          <p:nvPr/>
        </p:nvSpPr>
        <p:spPr>
          <a:xfrm>
            <a:off x="0" y="3225483"/>
            <a:ext cx="18288000" cy="196826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5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Technology’s Impact of Decision Making </a:t>
            </a:r>
            <a:br>
              <a:rPr kumimoji="0" lang="en-US" sz="85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br>
            <a:r>
              <a:rPr kumimoji="0" lang="en-US" sz="85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In Our Industry’s Future</a:t>
            </a:r>
            <a:br>
              <a:rPr kumimoji="0" lang="en-US" sz="4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br>
            <a:r>
              <a:rPr kumimoji="0" lang="en-US" sz="4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 </a:t>
            </a:r>
          </a:p>
        </p:txBody>
      </p:sp>
      <p:sp>
        <p:nvSpPr>
          <p:cNvPr id="4" name="TextBox 3">
            <a:extLst>
              <a:ext uri="{FF2B5EF4-FFF2-40B4-BE49-F238E27FC236}">
                <a16:creationId xmlns:a16="http://schemas.microsoft.com/office/drawing/2014/main" id="{9DBBCE32-B9D3-7223-2CA7-130258FAA154}"/>
              </a:ext>
            </a:extLst>
          </p:cNvPr>
          <p:cNvSpPr txBox="1"/>
          <p:nvPr/>
        </p:nvSpPr>
        <p:spPr>
          <a:xfrm>
            <a:off x="5486400" y="5725190"/>
            <a:ext cx="6477000" cy="2062103"/>
          </a:xfrm>
          <a:prstGeom prst="rect">
            <a:avLst/>
          </a:prstGeom>
          <a:noFill/>
        </p:spPr>
        <p:txBody>
          <a:bodyPr wrap="square" rtlCol="0">
            <a:spAutoFit/>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110004020202020204"/>
              </a:rPr>
              <a:t>Gakuo Ndonga </a:t>
            </a:r>
          </a:p>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110004020202020204"/>
              </a:rPr>
              <a:t>Senior Engineer </a:t>
            </a:r>
          </a:p>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110004020202020204"/>
              </a:rPr>
              <a:t>WD Bearings America LLC</a:t>
            </a:r>
          </a:p>
          <a:p>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110004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DEC0-4074-BE98-1605-5B52DCF962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5D2A77-622D-6190-107E-0D9D5A49CFF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1567ED60-CC80-E68E-8F6D-10BCE6750421}"/>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E9C3C486-B753-8A38-22C4-82C44E986B68}"/>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7EF9D631-90E8-6E0B-BB34-53FF62F99C4F}"/>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pic>
        <p:nvPicPr>
          <p:cNvPr id="4" name="Picture 3">
            <a:extLst>
              <a:ext uri="{FF2B5EF4-FFF2-40B4-BE49-F238E27FC236}">
                <a16:creationId xmlns:a16="http://schemas.microsoft.com/office/drawing/2014/main" id="{E77DA2E4-D26B-94D5-5D59-41B17D26B5C5}"/>
              </a:ext>
            </a:extLst>
          </p:cNvPr>
          <p:cNvPicPr>
            <a:picLocks noChangeAspect="1"/>
          </p:cNvPicPr>
          <p:nvPr/>
        </p:nvPicPr>
        <p:blipFill>
          <a:blip r:embed="rId4"/>
          <a:stretch>
            <a:fillRect/>
          </a:stretch>
        </p:blipFill>
        <p:spPr>
          <a:xfrm>
            <a:off x="3571230" y="160164"/>
            <a:ext cx="4764310" cy="4764310"/>
          </a:xfrm>
          <a:prstGeom prst="rect">
            <a:avLst/>
          </a:prstGeom>
        </p:spPr>
      </p:pic>
      <p:pic>
        <p:nvPicPr>
          <p:cNvPr id="5" name="Picture 4">
            <a:extLst>
              <a:ext uri="{FF2B5EF4-FFF2-40B4-BE49-F238E27FC236}">
                <a16:creationId xmlns:a16="http://schemas.microsoft.com/office/drawing/2014/main" id="{561B94BC-4653-D28C-71A3-997E1480FCBA}"/>
              </a:ext>
            </a:extLst>
          </p:cNvPr>
          <p:cNvPicPr>
            <a:picLocks noChangeAspect="1"/>
          </p:cNvPicPr>
          <p:nvPr/>
        </p:nvPicPr>
        <p:blipFill>
          <a:blip r:embed="rId5"/>
          <a:stretch>
            <a:fillRect/>
          </a:stretch>
        </p:blipFill>
        <p:spPr>
          <a:xfrm>
            <a:off x="8457584" y="143488"/>
            <a:ext cx="4788854" cy="4780052"/>
          </a:xfrm>
          <a:prstGeom prst="rect">
            <a:avLst/>
          </a:prstGeom>
        </p:spPr>
      </p:pic>
      <p:pic>
        <p:nvPicPr>
          <p:cNvPr id="7" name="Picture 6">
            <a:extLst>
              <a:ext uri="{FF2B5EF4-FFF2-40B4-BE49-F238E27FC236}">
                <a16:creationId xmlns:a16="http://schemas.microsoft.com/office/drawing/2014/main" id="{17D8C397-14A1-6A37-E9D6-32E71625C2FC}"/>
              </a:ext>
            </a:extLst>
          </p:cNvPr>
          <p:cNvPicPr>
            <a:picLocks noChangeAspect="1"/>
          </p:cNvPicPr>
          <p:nvPr/>
        </p:nvPicPr>
        <p:blipFill>
          <a:blip r:embed="rId6"/>
          <a:stretch>
            <a:fillRect/>
          </a:stretch>
        </p:blipFill>
        <p:spPr>
          <a:xfrm>
            <a:off x="13393024" y="132300"/>
            <a:ext cx="4764311" cy="4755554"/>
          </a:xfrm>
          <a:prstGeom prst="rect">
            <a:avLst/>
          </a:prstGeom>
        </p:spPr>
      </p:pic>
      <p:pic>
        <p:nvPicPr>
          <p:cNvPr id="8" name="Picture 7">
            <a:extLst>
              <a:ext uri="{FF2B5EF4-FFF2-40B4-BE49-F238E27FC236}">
                <a16:creationId xmlns:a16="http://schemas.microsoft.com/office/drawing/2014/main" id="{90C5C78D-B914-0426-D799-39D1B94213F2}"/>
              </a:ext>
            </a:extLst>
          </p:cNvPr>
          <p:cNvPicPr>
            <a:picLocks noChangeAspect="1"/>
          </p:cNvPicPr>
          <p:nvPr/>
        </p:nvPicPr>
        <p:blipFill>
          <a:blip r:embed="rId7"/>
          <a:stretch>
            <a:fillRect/>
          </a:stretch>
        </p:blipFill>
        <p:spPr>
          <a:xfrm>
            <a:off x="3530348" y="5355401"/>
            <a:ext cx="4816585" cy="4816585"/>
          </a:xfrm>
          <a:prstGeom prst="rect">
            <a:avLst/>
          </a:prstGeom>
        </p:spPr>
      </p:pic>
      <p:pic>
        <p:nvPicPr>
          <p:cNvPr id="9" name="Picture 8">
            <a:extLst>
              <a:ext uri="{FF2B5EF4-FFF2-40B4-BE49-F238E27FC236}">
                <a16:creationId xmlns:a16="http://schemas.microsoft.com/office/drawing/2014/main" id="{AC5F59FE-91CA-3E2D-9062-8860CE241CBC}"/>
              </a:ext>
            </a:extLst>
          </p:cNvPr>
          <p:cNvPicPr>
            <a:picLocks noChangeAspect="1"/>
          </p:cNvPicPr>
          <p:nvPr/>
        </p:nvPicPr>
        <p:blipFill>
          <a:blip r:embed="rId8"/>
          <a:stretch>
            <a:fillRect/>
          </a:stretch>
        </p:blipFill>
        <p:spPr>
          <a:xfrm>
            <a:off x="8482126" y="5363460"/>
            <a:ext cx="4816585" cy="4807732"/>
          </a:xfrm>
          <a:prstGeom prst="rect">
            <a:avLst/>
          </a:prstGeom>
        </p:spPr>
      </p:pic>
      <p:pic>
        <p:nvPicPr>
          <p:cNvPr id="10" name="Picture 9">
            <a:extLst>
              <a:ext uri="{FF2B5EF4-FFF2-40B4-BE49-F238E27FC236}">
                <a16:creationId xmlns:a16="http://schemas.microsoft.com/office/drawing/2014/main" id="{53C0AF82-CB1F-0143-9BDA-2D4C1BAD51F1}"/>
              </a:ext>
            </a:extLst>
          </p:cNvPr>
          <p:cNvPicPr>
            <a:picLocks noChangeAspect="1"/>
          </p:cNvPicPr>
          <p:nvPr/>
        </p:nvPicPr>
        <p:blipFill>
          <a:blip r:embed="rId9"/>
          <a:stretch>
            <a:fillRect/>
          </a:stretch>
        </p:blipFill>
        <p:spPr>
          <a:xfrm>
            <a:off x="13411200" y="5399146"/>
            <a:ext cx="4764311" cy="4755554"/>
          </a:xfrm>
          <a:prstGeom prst="rect">
            <a:avLst/>
          </a:prstGeom>
        </p:spPr>
      </p:pic>
      <p:sp>
        <p:nvSpPr>
          <p:cNvPr id="11" name="Title 1">
            <a:extLst>
              <a:ext uri="{FF2B5EF4-FFF2-40B4-BE49-F238E27FC236}">
                <a16:creationId xmlns:a16="http://schemas.microsoft.com/office/drawing/2014/main" id="{2C49E315-CC90-F1B6-8784-3CF24CE054F2}"/>
              </a:ext>
            </a:extLst>
          </p:cNvPr>
          <p:cNvSpPr txBox="1">
            <a:spLocks/>
          </p:cNvSpPr>
          <p:nvPr/>
        </p:nvSpPr>
        <p:spPr>
          <a:xfrm>
            <a:off x="-20129" y="1"/>
            <a:ext cx="3296729" cy="102659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5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Age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5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of</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5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AI</a:t>
            </a:r>
          </a:p>
        </p:txBody>
      </p:sp>
    </p:spTree>
    <p:extLst>
      <p:ext uri="{BB962C8B-B14F-4D97-AF65-F5344CB8AC3E}">
        <p14:creationId xmlns:p14="http://schemas.microsoft.com/office/powerpoint/2010/main" val="173312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D5E6-92FA-5B57-AF43-330D66281B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AF408C-6B5D-FFBE-13C7-C446E6AB0C9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grpSp>
        <p:nvGrpSpPr>
          <p:cNvPr id="12" name="Group 11">
            <a:extLst>
              <a:ext uri="{FF2B5EF4-FFF2-40B4-BE49-F238E27FC236}">
                <a16:creationId xmlns:a16="http://schemas.microsoft.com/office/drawing/2014/main" id="{7DE2D8DD-C3B4-B03C-37BA-77591274AAC6}"/>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E0D8086B-ED8D-8DFB-4ABD-DAB73FEB4D08}"/>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4"/>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D8221903-A9C1-7CBD-956D-4924EFEFC0CE}"/>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sp>
        <p:nvSpPr>
          <p:cNvPr id="40" name="Title 1">
            <a:extLst>
              <a:ext uri="{FF2B5EF4-FFF2-40B4-BE49-F238E27FC236}">
                <a16:creationId xmlns:a16="http://schemas.microsoft.com/office/drawing/2014/main" id="{F9E7BE12-EBA6-D38E-2FC7-68FCFE829770}"/>
              </a:ext>
            </a:extLst>
          </p:cNvPr>
          <p:cNvSpPr txBox="1">
            <a:spLocks/>
          </p:cNvSpPr>
          <p:nvPr/>
        </p:nvSpPr>
        <p:spPr>
          <a:xfrm>
            <a:off x="-20129" y="2"/>
            <a:ext cx="12232257"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Artificial Intelligence and Pumps</a:t>
            </a:r>
          </a:p>
        </p:txBody>
      </p:sp>
      <p:pic>
        <p:nvPicPr>
          <p:cNvPr id="7" name="Picture 6">
            <a:extLst>
              <a:ext uri="{FF2B5EF4-FFF2-40B4-BE49-F238E27FC236}">
                <a16:creationId xmlns:a16="http://schemas.microsoft.com/office/drawing/2014/main" id="{18ADABBC-2CA6-E429-8E87-B8E7FE801C2C}"/>
              </a:ext>
            </a:extLst>
          </p:cNvPr>
          <p:cNvPicPr>
            <a:picLocks noChangeAspect="1"/>
          </p:cNvPicPr>
          <p:nvPr/>
        </p:nvPicPr>
        <p:blipFill>
          <a:blip r:embed="rId5"/>
          <a:stretch>
            <a:fillRect/>
          </a:stretch>
        </p:blipFill>
        <p:spPr>
          <a:xfrm>
            <a:off x="156465" y="1529120"/>
            <a:ext cx="7509814" cy="7518608"/>
          </a:xfrm>
          <a:prstGeom prst="rect">
            <a:avLst/>
          </a:prstGeom>
        </p:spPr>
      </p:pic>
      <p:pic>
        <p:nvPicPr>
          <p:cNvPr id="8" name="Picture 7">
            <a:extLst>
              <a:ext uri="{FF2B5EF4-FFF2-40B4-BE49-F238E27FC236}">
                <a16:creationId xmlns:a16="http://schemas.microsoft.com/office/drawing/2014/main" id="{9173E281-9277-E745-18B7-F1FF69544B94}"/>
              </a:ext>
            </a:extLst>
          </p:cNvPr>
          <p:cNvPicPr>
            <a:picLocks noChangeAspect="1"/>
          </p:cNvPicPr>
          <p:nvPr/>
        </p:nvPicPr>
        <p:blipFill>
          <a:blip r:embed="rId6"/>
          <a:stretch>
            <a:fillRect/>
          </a:stretch>
        </p:blipFill>
        <p:spPr>
          <a:xfrm>
            <a:off x="8081298" y="1488538"/>
            <a:ext cx="3294922" cy="5354249"/>
          </a:xfrm>
          <a:prstGeom prst="rect">
            <a:avLst/>
          </a:prstGeom>
        </p:spPr>
      </p:pic>
      <p:pic>
        <p:nvPicPr>
          <p:cNvPr id="9" name="Picture 8">
            <a:extLst>
              <a:ext uri="{FF2B5EF4-FFF2-40B4-BE49-F238E27FC236}">
                <a16:creationId xmlns:a16="http://schemas.microsoft.com/office/drawing/2014/main" id="{E4BEA5CD-81FB-17FA-D6EE-C8B76DCF1EE3}"/>
              </a:ext>
            </a:extLst>
          </p:cNvPr>
          <p:cNvPicPr>
            <a:picLocks noChangeAspect="1"/>
          </p:cNvPicPr>
          <p:nvPr/>
        </p:nvPicPr>
        <p:blipFill>
          <a:blip r:embed="rId7"/>
          <a:stretch>
            <a:fillRect/>
          </a:stretch>
        </p:blipFill>
        <p:spPr>
          <a:xfrm>
            <a:off x="13275794" y="1494241"/>
            <a:ext cx="3294922" cy="5465564"/>
          </a:xfrm>
          <a:prstGeom prst="rect">
            <a:avLst/>
          </a:prstGeom>
        </p:spPr>
      </p:pic>
      <p:sp>
        <p:nvSpPr>
          <p:cNvPr id="11" name="TextBox 10">
            <a:extLst>
              <a:ext uri="{FF2B5EF4-FFF2-40B4-BE49-F238E27FC236}">
                <a16:creationId xmlns:a16="http://schemas.microsoft.com/office/drawing/2014/main" id="{2AB70913-2A70-4068-8B2D-ACF81E3020C2}"/>
              </a:ext>
            </a:extLst>
          </p:cNvPr>
          <p:cNvSpPr txBox="1"/>
          <p:nvPr/>
        </p:nvSpPr>
        <p:spPr>
          <a:xfrm>
            <a:off x="8224178" y="6999025"/>
            <a:ext cx="3113461" cy="646331"/>
          </a:xfrm>
          <a:prstGeom prst="rect">
            <a:avLst/>
          </a:prstGeom>
          <a:noFill/>
        </p:spPr>
        <p:txBody>
          <a:bodyPr wrap="square" rtlCol="0">
            <a:spAutoFit/>
          </a:bodyPr>
          <a:lstStyle/>
          <a:p>
            <a:pPr algn="ctr"/>
            <a:r>
              <a:rPr lang="en-US" b="1" dirty="0">
                <a:solidFill>
                  <a:srgbClr val="FFFFCD"/>
                </a:solidFill>
                <a:latin typeface="Aptos" panose="020B0004020202020204" pitchFamily="34" charset="0"/>
              </a:rPr>
              <a:t>Raw data processing</a:t>
            </a:r>
          </a:p>
          <a:p>
            <a:pPr algn="ctr"/>
            <a:r>
              <a:rPr lang="en-US" b="1" dirty="0">
                <a:solidFill>
                  <a:srgbClr val="FFFFCD"/>
                </a:solidFill>
                <a:latin typeface="Aptos" panose="020B0004020202020204" pitchFamily="34" charset="0"/>
              </a:rPr>
              <a:t>Generic thresholds</a:t>
            </a:r>
          </a:p>
        </p:txBody>
      </p:sp>
      <p:sp>
        <p:nvSpPr>
          <p:cNvPr id="13" name="TextBox 12">
            <a:extLst>
              <a:ext uri="{FF2B5EF4-FFF2-40B4-BE49-F238E27FC236}">
                <a16:creationId xmlns:a16="http://schemas.microsoft.com/office/drawing/2014/main" id="{00D9528A-DD84-F841-2590-41DDF6093D72}"/>
              </a:ext>
            </a:extLst>
          </p:cNvPr>
          <p:cNvSpPr txBox="1"/>
          <p:nvPr/>
        </p:nvSpPr>
        <p:spPr>
          <a:xfrm>
            <a:off x="7822744" y="7801594"/>
            <a:ext cx="3762891" cy="1200329"/>
          </a:xfrm>
          <a:prstGeom prst="rect">
            <a:avLst/>
          </a:prstGeom>
          <a:noFill/>
        </p:spPr>
        <p:txBody>
          <a:bodyPr wrap="square" rtlCol="0">
            <a:spAutoFit/>
          </a:bodyPr>
          <a:lstStyle/>
          <a:p>
            <a:pPr algn="ctr"/>
            <a:r>
              <a:rPr lang="en-US" sz="2400" b="1" dirty="0">
                <a:solidFill>
                  <a:srgbClr val="FFC000"/>
                </a:solidFill>
              </a:rPr>
              <a:t>Cavitation</a:t>
            </a:r>
          </a:p>
          <a:p>
            <a:pPr algn="ctr"/>
            <a:r>
              <a:rPr lang="en-US" sz="2400" b="1" dirty="0">
                <a:solidFill>
                  <a:srgbClr val="FFC000"/>
                </a:solidFill>
              </a:rPr>
              <a:t>Seal face wear</a:t>
            </a:r>
          </a:p>
          <a:p>
            <a:pPr algn="ctr"/>
            <a:r>
              <a:rPr lang="en-US" sz="2400" b="1" dirty="0">
                <a:solidFill>
                  <a:srgbClr val="FFC000"/>
                </a:solidFill>
              </a:rPr>
              <a:t>Bearing fatigue damage</a:t>
            </a:r>
          </a:p>
        </p:txBody>
      </p:sp>
      <p:sp>
        <p:nvSpPr>
          <p:cNvPr id="14" name="TextBox 13">
            <a:extLst>
              <a:ext uri="{FF2B5EF4-FFF2-40B4-BE49-F238E27FC236}">
                <a16:creationId xmlns:a16="http://schemas.microsoft.com/office/drawing/2014/main" id="{B4FC5B7E-38EE-57F1-67B7-CE3CB79D6858}"/>
              </a:ext>
            </a:extLst>
          </p:cNvPr>
          <p:cNvSpPr txBox="1"/>
          <p:nvPr/>
        </p:nvSpPr>
        <p:spPr>
          <a:xfrm>
            <a:off x="7164686" y="9093532"/>
            <a:ext cx="5015597" cy="1015663"/>
          </a:xfrm>
          <a:prstGeom prst="rect">
            <a:avLst/>
          </a:prstGeom>
          <a:noFill/>
        </p:spPr>
        <p:txBody>
          <a:bodyPr wrap="square" rtlCol="0">
            <a:spAutoFit/>
          </a:bodyPr>
          <a:lstStyle/>
          <a:p>
            <a:pPr algn="ctr"/>
            <a:r>
              <a:rPr lang="en-US" sz="2800" b="1" dirty="0">
                <a:solidFill>
                  <a:schemeClr val="accent6">
                    <a:lumMod val="60000"/>
                    <a:lumOff val="40000"/>
                  </a:schemeClr>
                </a:solidFill>
              </a:rPr>
              <a:t>Pump failure imminent</a:t>
            </a:r>
          </a:p>
          <a:p>
            <a:pPr algn="ctr"/>
            <a:r>
              <a:rPr lang="en-US" sz="3200" b="1" dirty="0">
                <a:solidFill>
                  <a:srgbClr val="D0380E"/>
                </a:solidFill>
              </a:rPr>
              <a:t>Stop operations</a:t>
            </a:r>
          </a:p>
        </p:txBody>
      </p:sp>
      <p:grpSp>
        <p:nvGrpSpPr>
          <p:cNvPr id="22" name="Group 21">
            <a:extLst>
              <a:ext uri="{FF2B5EF4-FFF2-40B4-BE49-F238E27FC236}">
                <a16:creationId xmlns:a16="http://schemas.microsoft.com/office/drawing/2014/main" id="{C18BAAD3-7570-80CA-9897-AD911817DF52}"/>
              </a:ext>
            </a:extLst>
          </p:cNvPr>
          <p:cNvGrpSpPr/>
          <p:nvPr/>
        </p:nvGrpSpPr>
        <p:grpSpPr>
          <a:xfrm>
            <a:off x="5053650" y="974341"/>
            <a:ext cx="13040161" cy="4756031"/>
            <a:chOff x="3038656" y="199102"/>
            <a:chExt cx="13040161" cy="4756031"/>
          </a:xfrm>
        </p:grpSpPr>
        <p:sp>
          <p:nvSpPr>
            <p:cNvPr id="23" name="Block Arc 22">
              <a:extLst>
                <a:ext uri="{FF2B5EF4-FFF2-40B4-BE49-F238E27FC236}">
                  <a16:creationId xmlns:a16="http://schemas.microsoft.com/office/drawing/2014/main" id="{DCAC8DD5-8DCB-C60E-5414-73996CD168C8}"/>
                </a:ext>
              </a:extLst>
            </p:cNvPr>
            <p:cNvSpPr/>
            <p:nvPr/>
          </p:nvSpPr>
          <p:spPr>
            <a:xfrm rot="5400000">
              <a:off x="3150079" y="1317360"/>
              <a:ext cx="1410421" cy="1633268"/>
            </a:xfrm>
            <a:prstGeom prst="blockArc">
              <a:avLst>
                <a:gd name="adj1" fmla="val 12295113"/>
                <a:gd name="adj2" fmla="val 19534230"/>
                <a:gd name="adj3" fmla="val 4222"/>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Block Arc 24">
              <a:extLst>
                <a:ext uri="{FF2B5EF4-FFF2-40B4-BE49-F238E27FC236}">
                  <a16:creationId xmlns:a16="http://schemas.microsoft.com/office/drawing/2014/main" id="{B27AE434-4580-284A-3594-D41B88997313}"/>
                </a:ext>
              </a:extLst>
            </p:cNvPr>
            <p:cNvSpPr/>
            <p:nvPr/>
          </p:nvSpPr>
          <p:spPr>
            <a:xfrm rot="6002790">
              <a:off x="3575671" y="1685616"/>
              <a:ext cx="724780" cy="855455"/>
            </a:xfrm>
            <a:prstGeom prst="blockArc">
              <a:avLst>
                <a:gd name="adj1" fmla="val 10800000"/>
                <a:gd name="adj2" fmla="val 20415626"/>
                <a:gd name="adj3" fmla="val 1011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Block Arc 25">
              <a:extLst>
                <a:ext uri="{FF2B5EF4-FFF2-40B4-BE49-F238E27FC236}">
                  <a16:creationId xmlns:a16="http://schemas.microsoft.com/office/drawing/2014/main" id="{8A68CB75-CC35-6863-770D-46A9B220F230}"/>
                </a:ext>
              </a:extLst>
            </p:cNvPr>
            <p:cNvSpPr/>
            <p:nvPr/>
          </p:nvSpPr>
          <p:spPr>
            <a:xfrm rot="5400000">
              <a:off x="3262720" y="1423926"/>
              <a:ext cx="2071775" cy="1661785"/>
            </a:xfrm>
            <a:prstGeom prst="blockArc">
              <a:avLst>
                <a:gd name="adj1" fmla="val 10851847"/>
                <a:gd name="adj2" fmla="val 20882494"/>
                <a:gd name="adj3" fmla="val 2461"/>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Block Arc 26">
              <a:extLst>
                <a:ext uri="{FF2B5EF4-FFF2-40B4-BE49-F238E27FC236}">
                  <a16:creationId xmlns:a16="http://schemas.microsoft.com/office/drawing/2014/main" id="{811F858B-F846-0E0B-C6EE-5AF87B9A0548}"/>
                </a:ext>
              </a:extLst>
            </p:cNvPr>
            <p:cNvSpPr/>
            <p:nvPr/>
          </p:nvSpPr>
          <p:spPr>
            <a:xfrm rot="5400000">
              <a:off x="3285844" y="1466571"/>
              <a:ext cx="2927227" cy="1643080"/>
            </a:xfrm>
            <a:prstGeom prst="blockArc">
              <a:avLst>
                <a:gd name="adj1" fmla="val 11282810"/>
                <a:gd name="adj2" fmla="val 21050263"/>
                <a:gd name="adj3" fmla="val 2669"/>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Block Arc 27">
              <a:extLst>
                <a:ext uri="{FF2B5EF4-FFF2-40B4-BE49-F238E27FC236}">
                  <a16:creationId xmlns:a16="http://schemas.microsoft.com/office/drawing/2014/main" id="{FAC1B97F-0FD9-44F6-4570-68CEDFA8119D}"/>
                </a:ext>
              </a:extLst>
            </p:cNvPr>
            <p:cNvSpPr/>
            <p:nvPr/>
          </p:nvSpPr>
          <p:spPr>
            <a:xfrm rot="5400000">
              <a:off x="7786175" y="1613060"/>
              <a:ext cx="3904888" cy="1580070"/>
            </a:xfrm>
            <a:prstGeom prst="blockArc">
              <a:avLst>
                <a:gd name="adj1" fmla="val 11205876"/>
                <a:gd name="adj2" fmla="val 21071340"/>
                <a:gd name="adj3" fmla="val 829"/>
              </a:avLst>
            </a:prstGeom>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Block Arc 28">
              <a:extLst>
                <a:ext uri="{FF2B5EF4-FFF2-40B4-BE49-F238E27FC236}">
                  <a16:creationId xmlns:a16="http://schemas.microsoft.com/office/drawing/2014/main" id="{5433C89F-FDFB-0D42-E181-4BF76E9C479F}"/>
                </a:ext>
              </a:extLst>
            </p:cNvPr>
            <p:cNvSpPr/>
            <p:nvPr/>
          </p:nvSpPr>
          <p:spPr>
            <a:xfrm rot="5400000">
              <a:off x="12446847" y="1323164"/>
              <a:ext cx="4756031" cy="2507908"/>
            </a:xfrm>
            <a:prstGeom prst="blockArc">
              <a:avLst>
                <a:gd name="adj1" fmla="val 11053185"/>
                <a:gd name="adj2" fmla="val 20988080"/>
                <a:gd name="adj3" fmla="val 0"/>
              </a:avLst>
            </a:prstGeom>
            <a:solidFill>
              <a:schemeClr val="bg1">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1" name="TextBox 30">
            <a:extLst>
              <a:ext uri="{FF2B5EF4-FFF2-40B4-BE49-F238E27FC236}">
                <a16:creationId xmlns:a16="http://schemas.microsoft.com/office/drawing/2014/main" id="{4E40ED22-0E5C-FA5C-F9FA-A12456ED2F75}"/>
              </a:ext>
            </a:extLst>
          </p:cNvPr>
          <p:cNvSpPr txBox="1"/>
          <p:nvPr/>
        </p:nvSpPr>
        <p:spPr>
          <a:xfrm>
            <a:off x="12778289" y="7040634"/>
            <a:ext cx="4470835" cy="1015663"/>
          </a:xfrm>
          <a:prstGeom prst="rect">
            <a:avLst/>
          </a:prstGeom>
          <a:noFill/>
        </p:spPr>
        <p:txBody>
          <a:bodyPr wrap="square" rtlCol="0">
            <a:spAutoFit/>
          </a:bodyPr>
          <a:lstStyle/>
          <a:p>
            <a:pPr algn="ctr"/>
            <a:r>
              <a:rPr lang="en-US" sz="2000" b="1" dirty="0">
                <a:solidFill>
                  <a:schemeClr val="bg1"/>
                </a:solidFill>
              </a:rPr>
              <a:t>Process data collection</a:t>
            </a:r>
          </a:p>
          <a:p>
            <a:pPr algn="ctr"/>
            <a:r>
              <a:rPr lang="en-US" sz="2000" b="1" dirty="0">
                <a:solidFill>
                  <a:schemeClr val="bg1"/>
                </a:solidFill>
              </a:rPr>
              <a:t>Data filtration</a:t>
            </a:r>
          </a:p>
          <a:p>
            <a:pPr algn="ctr"/>
            <a:r>
              <a:rPr lang="en-US" sz="2000" b="1" dirty="0">
                <a:solidFill>
                  <a:schemeClr val="bg1"/>
                </a:solidFill>
              </a:rPr>
              <a:t>Subject matter insight/programming</a:t>
            </a:r>
          </a:p>
        </p:txBody>
      </p:sp>
      <p:sp>
        <p:nvSpPr>
          <p:cNvPr id="32" name="TextBox 31">
            <a:extLst>
              <a:ext uri="{FF2B5EF4-FFF2-40B4-BE49-F238E27FC236}">
                <a16:creationId xmlns:a16="http://schemas.microsoft.com/office/drawing/2014/main" id="{A5B39F1A-88E2-E2B6-6A8C-335B7AFA8085}"/>
              </a:ext>
            </a:extLst>
          </p:cNvPr>
          <p:cNvSpPr txBox="1"/>
          <p:nvPr/>
        </p:nvSpPr>
        <p:spPr>
          <a:xfrm>
            <a:off x="13583110" y="8126199"/>
            <a:ext cx="3274933" cy="461665"/>
          </a:xfrm>
          <a:prstGeom prst="rect">
            <a:avLst/>
          </a:prstGeom>
          <a:noFill/>
        </p:spPr>
        <p:txBody>
          <a:bodyPr wrap="square" rtlCol="0">
            <a:spAutoFit/>
          </a:bodyPr>
          <a:lstStyle/>
          <a:p>
            <a:pPr algn="ctr"/>
            <a:r>
              <a:rPr lang="en-US" sz="2400" b="1" dirty="0">
                <a:solidFill>
                  <a:schemeClr val="accent6">
                    <a:lumMod val="75000"/>
                  </a:schemeClr>
                </a:solidFill>
              </a:rPr>
              <a:t>Low suction pressure</a:t>
            </a:r>
          </a:p>
        </p:txBody>
      </p:sp>
      <p:sp>
        <p:nvSpPr>
          <p:cNvPr id="33" name="TextBox 32">
            <a:extLst>
              <a:ext uri="{FF2B5EF4-FFF2-40B4-BE49-F238E27FC236}">
                <a16:creationId xmlns:a16="http://schemas.microsoft.com/office/drawing/2014/main" id="{FD26C91E-26B2-4494-9F2C-C937029D6587}"/>
              </a:ext>
            </a:extLst>
          </p:cNvPr>
          <p:cNvSpPr txBox="1"/>
          <p:nvPr/>
        </p:nvSpPr>
        <p:spPr>
          <a:xfrm>
            <a:off x="13045896" y="8592923"/>
            <a:ext cx="4470835" cy="461665"/>
          </a:xfrm>
          <a:prstGeom prst="rect">
            <a:avLst/>
          </a:prstGeom>
          <a:noFill/>
        </p:spPr>
        <p:txBody>
          <a:bodyPr wrap="square" rtlCol="0">
            <a:spAutoFit/>
          </a:bodyPr>
          <a:lstStyle/>
          <a:p>
            <a:pPr algn="ctr"/>
            <a:r>
              <a:rPr lang="en-US" sz="2400" b="1" dirty="0">
                <a:solidFill>
                  <a:srgbClr val="FFFFCD"/>
                </a:solidFill>
              </a:rPr>
              <a:t>Inspect upstream pipes &amp; valves </a:t>
            </a:r>
          </a:p>
        </p:txBody>
      </p:sp>
      <p:sp>
        <p:nvSpPr>
          <p:cNvPr id="34" name="TextBox 33">
            <a:extLst>
              <a:ext uri="{FF2B5EF4-FFF2-40B4-BE49-F238E27FC236}">
                <a16:creationId xmlns:a16="http://schemas.microsoft.com/office/drawing/2014/main" id="{4AE2B4E4-1FFA-890E-2A82-496FA46C4AF0}"/>
              </a:ext>
            </a:extLst>
          </p:cNvPr>
          <p:cNvSpPr txBox="1"/>
          <p:nvPr/>
        </p:nvSpPr>
        <p:spPr>
          <a:xfrm>
            <a:off x="13045896" y="8990798"/>
            <a:ext cx="4605004" cy="461665"/>
          </a:xfrm>
          <a:prstGeom prst="rect">
            <a:avLst/>
          </a:prstGeom>
          <a:noFill/>
        </p:spPr>
        <p:txBody>
          <a:bodyPr wrap="square" rtlCol="0">
            <a:spAutoFit/>
          </a:bodyPr>
          <a:lstStyle/>
          <a:p>
            <a:pPr algn="ctr"/>
            <a:r>
              <a:rPr lang="en-US" sz="2400" b="1" dirty="0">
                <a:solidFill>
                  <a:srgbClr val="827F10"/>
                </a:solidFill>
              </a:rPr>
              <a:t>Clear blockages and obstructions</a:t>
            </a:r>
          </a:p>
        </p:txBody>
      </p:sp>
      <p:sp>
        <p:nvSpPr>
          <p:cNvPr id="35" name="TextBox 34">
            <a:extLst>
              <a:ext uri="{FF2B5EF4-FFF2-40B4-BE49-F238E27FC236}">
                <a16:creationId xmlns:a16="http://schemas.microsoft.com/office/drawing/2014/main" id="{7EB2DA67-0263-1CFD-5160-090684C16548}"/>
              </a:ext>
            </a:extLst>
          </p:cNvPr>
          <p:cNvSpPr txBox="1"/>
          <p:nvPr/>
        </p:nvSpPr>
        <p:spPr>
          <a:xfrm>
            <a:off x="12912451" y="9511039"/>
            <a:ext cx="4871893" cy="584775"/>
          </a:xfrm>
          <a:prstGeom prst="rect">
            <a:avLst/>
          </a:prstGeom>
          <a:noFill/>
        </p:spPr>
        <p:txBody>
          <a:bodyPr wrap="square" rtlCol="0">
            <a:spAutoFit/>
          </a:bodyPr>
          <a:lstStyle/>
          <a:p>
            <a:pPr algn="ctr"/>
            <a:r>
              <a:rPr lang="en-US" sz="3200" b="1" dirty="0">
                <a:solidFill>
                  <a:srgbClr val="00B050"/>
                </a:solidFill>
              </a:rPr>
              <a:t>Systems at 65% efficiency</a:t>
            </a:r>
          </a:p>
        </p:txBody>
      </p:sp>
      <p:sp>
        <p:nvSpPr>
          <p:cNvPr id="4" name="TextBox 3">
            <a:extLst>
              <a:ext uri="{FF2B5EF4-FFF2-40B4-BE49-F238E27FC236}">
                <a16:creationId xmlns:a16="http://schemas.microsoft.com/office/drawing/2014/main" id="{073D3AAC-E3E5-0470-5305-11BE196F3C2B}"/>
              </a:ext>
            </a:extLst>
          </p:cNvPr>
          <p:cNvSpPr txBox="1"/>
          <p:nvPr/>
        </p:nvSpPr>
        <p:spPr>
          <a:xfrm>
            <a:off x="8898459" y="3116853"/>
            <a:ext cx="2097933" cy="923330"/>
          </a:xfrm>
          <a:prstGeom prst="rect">
            <a:avLst/>
          </a:prstGeom>
          <a:noFill/>
        </p:spPr>
        <p:txBody>
          <a:bodyPr wrap="square" rtlCol="0">
            <a:spAutoFit/>
          </a:bodyPr>
          <a:lstStyle/>
          <a:p>
            <a:r>
              <a:rPr lang="en-US" sz="54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AI 1.0</a:t>
            </a:r>
          </a:p>
        </p:txBody>
      </p:sp>
      <p:sp>
        <p:nvSpPr>
          <p:cNvPr id="5" name="TextBox 4">
            <a:extLst>
              <a:ext uri="{FF2B5EF4-FFF2-40B4-BE49-F238E27FC236}">
                <a16:creationId xmlns:a16="http://schemas.microsoft.com/office/drawing/2014/main" id="{0A1E311A-715D-BEA0-5A24-A6D8F5D6E228}"/>
              </a:ext>
            </a:extLst>
          </p:cNvPr>
          <p:cNvSpPr txBox="1"/>
          <p:nvPr/>
        </p:nvSpPr>
        <p:spPr>
          <a:xfrm>
            <a:off x="14171609" y="3142615"/>
            <a:ext cx="2097933" cy="923330"/>
          </a:xfrm>
          <a:prstGeom prst="rect">
            <a:avLst/>
          </a:prstGeom>
          <a:noFill/>
        </p:spPr>
        <p:txBody>
          <a:bodyPr wrap="square" rtlCol="0">
            <a:spAutoFit/>
          </a:bodyPr>
          <a:lstStyle/>
          <a:p>
            <a:r>
              <a:rPr lang="en-US" sz="54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AI 2.0</a:t>
            </a:r>
          </a:p>
        </p:txBody>
      </p:sp>
    </p:spTree>
    <p:extLst>
      <p:ext uri="{BB962C8B-B14F-4D97-AF65-F5344CB8AC3E}">
        <p14:creationId xmlns:p14="http://schemas.microsoft.com/office/powerpoint/2010/main" val="27996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31" grpId="0"/>
      <p:bldP spid="32" grpId="0"/>
      <p:bldP spid="33" grpId="0"/>
      <p:bldP spid="34" grpId="0"/>
      <p:bldP spid="35"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658E-9FB4-5B5A-DF5F-CF98787F88D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3E0232-4F22-EBC9-1DEA-8AA4A8D3216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grpSp>
        <p:nvGrpSpPr>
          <p:cNvPr id="12" name="Group 11">
            <a:extLst>
              <a:ext uri="{FF2B5EF4-FFF2-40B4-BE49-F238E27FC236}">
                <a16:creationId xmlns:a16="http://schemas.microsoft.com/office/drawing/2014/main" id="{DF11F7D7-EE91-D7E6-7164-531F381C3EAE}"/>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3E3EE3DC-1584-E7EF-9F31-59B38BAA65AA}"/>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4"/>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0AD3D2AF-47FB-03D6-8444-BBD022CDBAEE}"/>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pic>
        <p:nvPicPr>
          <p:cNvPr id="4" name="Picture 3">
            <a:extLst>
              <a:ext uri="{FF2B5EF4-FFF2-40B4-BE49-F238E27FC236}">
                <a16:creationId xmlns:a16="http://schemas.microsoft.com/office/drawing/2014/main" id="{13321258-916A-81A1-B56C-90A79B7E9837}"/>
              </a:ext>
            </a:extLst>
          </p:cNvPr>
          <p:cNvPicPr>
            <a:picLocks noChangeAspect="1"/>
          </p:cNvPicPr>
          <p:nvPr/>
        </p:nvPicPr>
        <p:blipFill>
          <a:blip r:embed="rId5"/>
          <a:stretch>
            <a:fillRect/>
          </a:stretch>
        </p:blipFill>
        <p:spPr>
          <a:xfrm>
            <a:off x="228600" y="2895749"/>
            <a:ext cx="4360533" cy="4351448"/>
          </a:xfrm>
          <a:prstGeom prst="rect">
            <a:avLst/>
          </a:prstGeom>
        </p:spPr>
      </p:pic>
      <p:pic>
        <p:nvPicPr>
          <p:cNvPr id="5" name="Picture 4">
            <a:extLst>
              <a:ext uri="{FF2B5EF4-FFF2-40B4-BE49-F238E27FC236}">
                <a16:creationId xmlns:a16="http://schemas.microsoft.com/office/drawing/2014/main" id="{E08FB507-E093-EAF1-067B-374DB3DF114B}"/>
              </a:ext>
            </a:extLst>
          </p:cNvPr>
          <p:cNvPicPr>
            <a:picLocks noChangeAspect="1"/>
          </p:cNvPicPr>
          <p:nvPr/>
        </p:nvPicPr>
        <p:blipFill>
          <a:blip r:embed="rId6"/>
          <a:stretch>
            <a:fillRect/>
          </a:stretch>
        </p:blipFill>
        <p:spPr>
          <a:xfrm>
            <a:off x="4962090" y="2895748"/>
            <a:ext cx="4264546" cy="4273449"/>
          </a:xfrm>
          <a:prstGeom prst="rect">
            <a:avLst/>
          </a:prstGeom>
        </p:spPr>
      </p:pic>
      <p:pic>
        <p:nvPicPr>
          <p:cNvPr id="7" name="Picture 6">
            <a:extLst>
              <a:ext uri="{FF2B5EF4-FFF2-40B4-BE49-F238E27FC236}">
                <a16:creationId xmlns:a16="http://schemas.microsoft.com/office/drawing/2014/main" id="{AA49DDDA-1259-1B43-39D5-3D37F08E1D57}"/>
              </a:ext>
            </a:extLst>
          </p:cNvPr>
          <p:cNvPicPr>
            <a:picLocks noChangeAspect="1"/>
          </p:cNvPicPr>
          <p:nvPr/>
        </p:nvPicPr>
        <p:blipFill>
          <a:blip r:embed="rId7"/>
          <a:stretch>
            <a:fillRect/>
          </a:stretch>
        </p:blipFill>
        <p:spPr>
          <a:xfrm>
            <a:off x="9527339" y="2934748"/>
            <a:ext cx="4264545" cy="4273449"/>
          </a:xfrm>
          <a:prstGeom prst="rect">
            <a:avLst/>
          </a:prstGeom>
        </p:spPr>
      </p:pic>
      <p:pic>
        <p:nvPicPr>
          <p:cNvPr id="8" name="Picture 7">
            <a:extLst>
              <a:ext uri="{FF2B5EF4-FFF2-40B4-BE49-F238E27FC236}">
                <a16:creationId xmlns:a16="http://schemas.microsoft.com/office/drawing/2014/main" id="{BF89E226-9635-917E-7F28-962721F2351C}"/>
              </a:ext>
            </a:extLst>
          </p:cNvPr>
          <p:cNvPicPr>
            <a:picLocks noChangeAspect="1"/>
          </p:cNvPicPr>
          <p:nvPr/>
        </p:nvPicPr>
        <p:blipFill>
          <a:blip r:embed="rId8"/>
          <a:stretch>
            <a:fillRect/>
          </a:stretch>
        </p:blipFill>
        <p:spPr>
          <a:xfrm>
            <a:off x="13893082" y="2868859"/>
            <a:ext cx="4360348" cy="4351448"/>
          </a:xfrm>
          <a:prstGeom prst="rect">
            <a:avLst/>
          </a:prstGeom>
        </p:spPr>
      </p:pic>
      <p:sp>
        <p:nvSpPr>
          <p:cNvPr id="9" name="Title 1">
            <a:extLst>
              <a:ext uri="{FF2B5EF4-FFF2-40B4-BE49-F238E27FC236}">
                <a16:creationId xmlns:a16="http://schemas.microsoft.com/office/drawing/2014/main" id="{BDA896E6-93D0-A765-5725-703F795E696B}"/>
              </a:ext>
            </a:extLst>
          </p:cNvPr>
          <p:cNvSpPr txBox="1">
            <a:spLocks/>
          </p:cNvSpPr>
          <p:nvPr/>
        </p:nvSpPr>
        <p:spPr>
          <a:xfrm>
            <a:off x="-20129" y="2"/>
            <a:ext cx="16250729"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Display" panose="02110004020202020204"/>
              </a:rPr>
              <a:t>As Technology Evolves, So Must Our Practices</a:t>
            </a:r>
            <a:endPar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endParaRPr>
          </a:p>
        </p:txBody>
      </p:sp>
      <p:sp>
        <p:nvSpPr>
          <p:cNvPr id="10" name="TextBox 9">
            <a:extLst>
              <a:ext uri="{FF2B5EF4-FFF2-40B4-BE49-F238E27FC236}">
                <a16:creationId xmlns:a16="http://schemas.microsoft.com/office/drawing/2014/main" id="{6222706A-AC2D-6808-7466-5272FAEBCC48}"/>
              </a:ext>
            </a:extLst>
          </p:cNvPr>
          <p:cNvSpPr txBox="1"/>
          <p:nvPr/>
        </p:nvSpPr>
        <p:spPr>
          <a:xfrm>
            <a:off x="841871" y="1226895"/>
            <a:ext cx="2820119" cy="1569660"/>
          </a:xfrm>
          <a:prstGeom prst="rect">
            <a:avLst/>
          </a:prstGeom>
          <a:noFill/>
        </p:spPr>
        <p:txBody>
          <a:bodyPr wrap="square" rtlCol="0">
            <a:spAutoFit/>
          </a:bodyPr>
          <a:lstStyle/>
          <a:p>
            <a:pPr algn="ctr"/>
            <a:r>
              <a:rPr lang="en-US" sz="2400" b="1" dirty="0">
                <a:solidFill>
                  <a:schemeClr val="bg1"/>
                </a:solidFill>
                <a:latin typeface="Aptos" panose="020B0004020202020204" pitchFamily="34" charset="0"/>
              </a:rPr>
              <a:t>Chemistry</a:t>
            </a:r>
          </a:p>
          <a:p>
            <a:pPr algn="ctr"/>
            <a:r>
              <a:rPr lang="en-US" sz="2400" b="1" dirty="0">
                <a:solidFill>
                  <a:schemeClr val="bg1"/>
                </a:solidFill>
                <a:latin typeface="Aptos" panose="020B0004020202020204" pitchFamily="34" charset="0"/>
              </a:rPr>
              <a:t>Physics</a:t>
            </a:r>
          </a:p>
          <a:p>
            <a:pPr algn="ctr"/>
            <a:r>
              <a:rPr lang="en-US" sz="2400" b="1" dirty="0">
                <a:solidFill>
                  <a:schemeClr val="bg1"/>
                </a:solidFill>
                <a:latin typeface="Aptos" panose="020B0004020202020204" pitchFamily="34" charset="0"/>
              </a:rPr>
              <a:t>Health</a:t>
            </a:r>
          </a:p>
          <a:p>
            <a:pPr algn="ctr"/>
            <a:r>
              <a:rPr lang="en-US" sz="2400" b="1" dirty="0">
                <a:solidFill>
                  <a:schemeClr val="bg1"/>
                </a:solidFill>
                <a:latin typeface="Aptos" panose="020B0004020202020204" pitchFamily="34" charset="0"/>
              </a:rPr>
              <a:t>Safety</a:t>
            </a:r>
          </a:p>
        </p:txBody>
      </p:sp>
      <p:sp>
        <p:nvSpPr>
          <p:cNvPr id="11" name="TextBox 10">
            <a:extLst>
              <a:ext uri="{FF2B5EF4-FFF2-40B4-BE49-F238E27FC236}">
                <a16:creationId xmlns:a16="http://schemas.microsoft.com/office/drawing/2014/main" id="{E14E73C9-B85C-D1CB-F192-C5A49D255B2C}"/>
              </a:ext>
            </a:extLst>
          </p:cNvPr>
          <p:cNvSpPr txBox="1"/>
          <p:nvPr/>
        </p:nvSpPr>
        <p:spPr>
          <a:xfrm>
            <a:off x="998806" y="7371518"/>
            <a:ext cx="2820119" cy="830997"/>
          </a:xfrm>
          <a:prstGeom prst="rect">
            <a:avLst/>
          </a:prstGeom>
          <a:noFill/>
        </p:spPr>
        <p:txBody>
          <a:bodyPr wrap="square" rtlCol="0">
            <a:spAutoFit/>
          </a:bodyPr>
          <a:lstStyle/>
          <a:p>
            <a:pPr algn="ctr"/>
            <a:r>
              <a:rPr lang="en-US" sz="2400" b="1" dirty="0">
                <a:solidFill>
                  <a:schemeClr val="bg1"/>
                </a:solidFill>
              </a:rPr>
              <a:t>Containment </a:t>
            </a:r>
          </a:p>
          <a:p>
            <a:pPr algn="ctr"/>
            <a:r>
              <a:rPr lang="en-US" sz="2400" b="1" dirty="0">
                <a:solidFill>
                  <a:schemeClr val="bg1"/>
                </a:solidFill>
              </a:rPr>
              <a:t>Suppression</a:t>
            </a:r>
          </a:p>
        </p:txBody>
      </p:sp>
      <p:sp>
        <p:nvSpPr>
          <p:cNvPr id="13" name="TextBox 12">
            <a:extLst>
              <a:ext uri="{FF2B5EF4-FFF2-40B4-BE49-F238E27FC236}">
                <a16:creationId xmlns:a16="http://schemas.microsoft.com/office/drawing/2014/main" id="{691BF92B-1BF1-4D2A-21C8-AC9F364F3BEF}"/>
              </a:ext>
            </a:extLst>
          </p:cNvPr>
          <p:cNvSpPr txBox="1"/>
          <p:nvPr/>
        </p:nvSpPr>
        <p:spPr>
          <a:xfrm>
            <a:off x="5535245" y="1299199"/>
            <a:ext cx="2820119" cy="1569660"/>
          </a:xfrm>
          <a:prstGeom prst="rect">
            <a:avLst/>
          </a:prstGeom>
          <a:noFill/>
        </p:spPr>
        <p:txBody>
          <a:bodyPr wrap="square" rtlCol="0">
            <a:spAutoFit/>
          </a:bodyPr>
          <a:lstStyle/>
          <a:p>
            <a:pPr algn="ctr"/>
            <a:r>
              <a:rPr lang="en-US" sz="2400" b="1" dirty="0">
                <a:solidFill>
                  <a:schemeClr val="bg1"/>
                </a:solidFill>
                <a:latin typeface="Aptos" panose="020B0004020202020204" pitchFamily="34" charset="0"/>
              </a:rPr>
              <a:t>Art</a:t>
            </a:r>
          </a:p>
          <a:p>
            <a:pPr algn="ctr"/>
            <a:r>
              <a:rPr lang="en-US" sz="2400" b="1" dirty="0">
                <a:solidFill>
                  <a:schemeClr val="bg1"/>
                </a:solidFill>
                <a:latin typeface="Aptos" panose="020B0004020202020204" pitchFamily="34" charset="0"/>
              </a:rPr>
              <a:t>Infrastructure</a:t>
            </a:r>
          </a:p>
          <a:p>
            <a:pPr algn="ctr"/>
            <a:r>
              <a:rPr lang="en-US" sz="2400" b="1" dirty="0">
                <a:solidFill>
                  <a:schemeClr val="bg1"/>
                </a:solidFill>
                <a:latin typeface="Aptos" panose="020B0004020202020204" pitchFamily="34" charset="0"/>
              </a:rPr>
              <a:t>Military</a:t>
            </a:r>
          </a:p>
          <a:p>
            <a:pPr algn="ctr"/>
            <a:r>
              <a:rPr lang="en-US" sz="2400" b="1" dirty="0">
                <a:solidFill>
                  <a:schemeClr val="bg1"/>
                </a:solidFill>
                <a:latin typeface="Aptos" panose="020B0004020202020204" pitchFamily="34" charset="0"/>
              </a:rPr>
              <a:t>Agriculture</a:t>
            </a:r>
          </a:p>
        </p:txBody>
      </p:sp>
      <p:sp>
        <p:nvSpPr>
          <p:cNvPr id="14" name="TextBox 13">
            <a:extLst>
              <a:ext uri="{FF2B5EF4-FFF2-40B4-BE49-F238E27FC236}">
                <a16:creationId xmlns:a16="http://schemas.microsoft.com/office/drawing/2014/main" id="{B0E0395C-FCF1-7766-4741-A392E9C122CB}"/>
              </a:ext>
            </a:extLst>
          </p:cNvPr>
          <p:cNvSpPr txBox="1"/>
          <p:nvPr/>
        </p:nvSpPr>
        <p:spPr>
          <a:xfrm>
            <a:off x="5684303" y="7247197"/>
            <a:ext cx="2820119" cy="1200329"/>
          </a:xfrm>
          <a:prstGeom prst="rect">
            <a:avLst/>
          </a:prstGeom>
          <a:noFill/>
        </p:spPr>
        <p:txBody>
          <a:bodyPr wrap="square" rtlCol="0">
            <a:spAutoFit/>
          </a:bodyPr>
          <a:lstStyle/>
          <a:p>
            <a:pPr algn="ctr"/>
            <a:r>
              <a:rPr lang="en-US" sz="2400" b="1" dirty="0">
                <a:solidFill>
                  <a:schemeClr val="bg1"/>
                </a:solidFill>
              </a:rPr>
              <a:t>Material Grades</a:t>
            </a:r>
          </a:p>
          <a:p>
            <a:pPr algn="ctr"/>
            <a:r>
              <a:rPr lang="en-US" sz="2400" b="1" dirty="0">
                <a:solidFill>
                  <a:schemeClr val="bg1"/>
                </a:solidFill>
              </a:rPr>
              <a:t>Quality Standards</a:t>
            </a:r>
          </a:p>
          <a:p>
            <a:pPr algn="ctr"/>
            <a:r>
              <a:rPr lang="en-US" sz="2400" b="1" dirty="0">
                <a:solidFill>
                  <a:schemeClr val="bg1"/>
                </a:solidFill>
              </a:rPr>
              <a:t>Usage Regulations</a:t>
            </a:r>
          </a:p>
        </p:txBody>
      </p:sp>
      <p:sp>
        <p:nvSpPr>
          <p:cNvPr id="15" name="TextBox 14">
            <a:extLst>
              <a:ext uri="{FF2B5EF4-FFF2-40B4-BE49-F238E27FC236}">
                <a16:creationId xmlns:a16="http://schemas.microsoft.com/office/drawing/2014/main" id="{58BB4C89-B21A-D774-2F12-6BCA6887C1DD}"/>
              </a:ext>
            </a:extLst>
          </p:cNvPr>
          <p:cNvSpPr txBox="1"/>
          <p:nvPr/>
        </p:nvSpPr>
        <p:spPr>
          <a:xfrm>
            <a:off x="10144099" y="1307320"/>
            <a:ext cx="2820119" cy="1569660"/>
          </a:xfrm>
          <a:prstGeom prst="rect">
            <a:avLst/>
          </a:prstGeom>
          <a:noFill/>
        </p:spPr>
        <p:txBody>
          <a:bodyPr wrap="square" rtlCol="0">
            <a:spAutoFit/>
          </a:bodyPr>
          <a:lstStyle/>
          <a:p>
            <a:pPr algn="ctr"/>
            <a:r>
              <a:rPr lang="en-US" sz="2400" b="1" dirty="0">
                <a:solidFill>
                  <a:schemeClr val="bg1"/>
                </a:solidFill>
              </a:rPr>
              <a:t>Communication</a:t>
            </a:r>
          </a:p>
          <a:p>
            <a:pPr algn="ctr"/>
            <a:r>
              <a:rPr lang="en-US" sz="2400" b="1" dirty="0">
                <a:solidFill>
                  <a:schemeClr val="bg1"/>
                </a:solidFill>
              </a:rPr>
              <a:t>Education</a:t>
            </a:r>
          </a:p>
          <a:p>
            <a:pPr algn="ctr"/>
            <a:r>
              <a:rPr lang="en-US" sz="2400" b="1" dirty="0">
                <a:solidFill>
                  <a:schemeClr val="bg1"/>
                </a:solidFill>
              </a:rPr>
              <a:t>Business</a:t>
            </a:r>
          </a:p>
          <a:p>
            <a:pPr algn="ctr"/>
            <a:r>
              <a:rPr lang="en-US" sz="2400" b="1" dirty="0">
                <a:solidFill>
                  <a:schemeClr val="bg1"/>
                </a:solidFill>
              </a:rPr>
              <a:t>Healthcare</a:t>
            </a:r>
          </a:p>
        </p:txBody>
      </p:sp>
      <p:sp>
        <p:nvSpPr>
          <p:cNvPr id="16" name="TextBox 15">
            <a:extLst>
              <a:ext uri="{FF2B5EF4-FFF2-40B4-BE49-F238E27FC236}">
                <a16:creationId xmlns:a16="http://schemas.microsoft.com/office/drawing/2014/main" id="{B4820865-1D2A-6D89-46AE-D4B96DA6994E}"/>
              </a:ext>
            </a:extLst>
          </p:cNvPr>
          <p:cNvSpPr txBox="1"/>
          <p:nvPr/>
        </p:nvSpPr>
        <p:spPr>
          <a:xfrm>
            <a:off x="10194287" y="7247197"/>
            <a:ext cx="2820119" cy="1569660"/>
          </a:xfrm>
          <a:prstGeom prst="rect">
            <a:avLst/>
          </a:prstGeom>
          <a:noFill/>
        </p:spPr>
        <p:txBody>
          <a:bodyPr wrap="square" rtlCol="0">
            <a:spAutoFit/>
          </a:bodyPr>
          <a:lstStyle/>
          <a:p>
            <a:pPr algn="ctr"/>
            <a:r>
              <a:rPr lang="en-US" sz="2400" b="1" dirty="0">
                <a:solidFill>
                  <a:schemeClr val="bg1"/>
                </a:solidFill>
              </a:rPr>
              <a:t>Coding Languages</a:t>
            </a:r>
          </a:p>
          <a:p>
            <a:pPr algn="ctr"/>
            <a:r>
              <a:rPr lang="en-US" sz="2400" b="1" dirty="0">
                <a:solidFill>
                  <a:schemeClr val="bg1"/>
                </a:solidFill>
              </a:rPr>
              <a:t>Human Interfaces</a:t>
            </a:r>
          </a:p>
          <a:p>
            <a:pPr algn="ctr"/>
            <a:r>
              <a:rPr lang="en-US" sz="2400" b="1" dirty="0">
                <a:solidFill>
                  <a:schemeClr val="bg1"/>
                </a:solidFill>
              </a:rPr>
              <a:t>Storage Standards</a:t>
            </a:r>
          </a:p>
          <a:p>
            <a:pPr algn="ctr"/>
            <a:endParaRPr lang="en-US" sz="2400" dirty="0">
              <a:solidFill>
                <a:schemeClr val="bg1"/>
              </a:solidFill>
            </a:endParaRPr>
          </a:p>
        </p:txBody>
      </p:sp>
      <p:sp>
        <p:nvSpPr>
          <p:cNvPr id="17" name="TextBox 16">
            <a:extLst>
              <a:ext uri="{FF2B5EF4-FFF2-40B4-BE49-F238E27FC236}">
                <a16:creationId xmlns:a16="http://schemas.microsoft.com/office/drawing/2014/main" id="{BFAE06D0-4D6E-7E4D-A5AA-E39C0E31EE2F}"/>
              </a:ext>
            </a:extLst>
          </p:cNvPr>
          <p:cNvSpPr txBox="1"/>
          <p:nvPr/>
        </p:nvSpPr>
        <p:spPr>
          <a:xfrm>
            <a:off x="14721108" y="1831576"/>
            <a:ext cx="2820119" cy="923330"/>
          </a:xfrm>
          <a:prstGeom prst="rect">
            <a:avLst/>
          </a:prstGeom>
          <a:noFill/>
        </p:spPr>
        <p:txBody>
          <a:bodyPr wrap="square" rtlCol="0">
            <a:spAutoFit/>
          </a:bodyPr>
          <a:lstStyle/>
          <a:p>
            <a:pPr algn="ctr"/>
            <a:r>
              <a:rPr lang="en-US" sz="5400" dirty="0">
                <a:solidFill>
                  <a:schemeClr val="bg1"/>
                </a:solidFill>
              </a:rPr>
              <a:t>?</a:t>
            </a:r>
          </a:p>
        </p:txBody>
      </p:sp>
      <p:sp>
        <p:nvSpPr>
          <p:cNvPr id="18" name="TextBox 17">
            <a:extLst>
              <a:ext uri="{FF2B5EF4-FFF2-40B4-BE49-F238E27FC236}">
                <a16:creationId xmlns:a16="http://schemas.microsoft.com/office/drawing/2014/main" id="{5AB121EA-18BE-C9AE-C0F0-15085AD26750}"/>
              </a:ext>
            </a:extLst>
          </p:cNvPr>
          <p:cNvSpPr txBox="1"/>
          <p:nvPr/>
        </p:nvSpPr>
        <p:spPr>
          <a:xfrm>
            <a:off x="14711096" y="7371518"/>
            <a:ext cx="2820119" cy="769441"/>
          </a:xfrm>
          <a:prstGeom prst="rect">
            <a:avLst/>
          </a:prstGeom>
          <a:noFill/>
        </p:spPr>
        <p:txBody>
          <a:bodyPr wrap="square" rtlCol="0">
            <a:spAutoFit/>
          </a:bodyPr>
          <a:lstStyle/>
          <a:p>
            <a:pPr algn="ctr"/>
            <a:r>
              <a:rPr lang="en-US" sz="4400" dirty="0">
                <a:solidFill>
                  <a:schemeClr val="bg1"/>
                </a:solidFill>
              </a:rPr>
              <a:t>?</a:t>
            </a:r>
          </a:p>
        </p:txBody>
      </p:sp>
    </p:spTree>
    <p:extLst>
      <p:ext uri="{BB962C8B-B14F-4D97-AF65-F5344CB8AC3E}">
        <p14:creationId xmlns:p14="http://schemas.microsoft.com/office/powerpoint/2010/main" val="114487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36534-740A-2FE4-2B2C-21BFF18BD7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C3448D8-2F87-0FFB-4579-FA422A8DC70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8F13040E-55F1-40DE-749C-0A4D2F306DE4}"/>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E3B66C33-76E9-5D41-C883-C1007D43044D}"/>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C50F3F4A-3CFE-876D-469B-57FADF821622}"/>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sp>
        <p:nvSpPr>
          <p:cNvPr id="8" name="Title 1">
            <a:extLst>
              <a:ext uri="{FF2B5EF4-FFF2-40B4-BE49-F238E27FC236}">
                <a16:creationId xmlns:a16="http://schemas.microsoft.com/office/drawing/2014/main" id="{05346E76-7072-83D0-88AF-CBC24D408DF7}"/>
              </a:ext>
            </a:extLst>
          </p:cNvPr>
          <p:cNvSpPr txBox="1">
            <a:spLocks/>
          </p:cNvSpPr>
          <p:nvPr/>
        </p:nvSpPr>
        <p:spPr>
          <a:xfrm>
            <a:off x="0" y="131557"/>
            <a:ext cx="18288001"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Display" panose="02110004020202020204"/>
              </a:rPr>
              <a:t>The First EIP Decision Lies With You</a:t>
            </a:r>
            <a:endPar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endParaRPr>
          </a:p>
        </p:txBody>
      </p:sp>
      <p:sp>
        <p:nvSpPr>
          <p:cNvPr id="10" name="TextBox 9">
            <a:extLst>
              <a:ext uri="{FF2B5EF4-FFF2-40B4-BE49-F238E27FC236}">
                <a16:creationId xmlns:a16="http://schemas.microsoft.com/office/drawing/2014/main" id="{2A26ADF2-D03E-DAC8-8172-47AC2F594840}"/>
              </a:ext>
            </a:extLst>
          </p:cNvPr>
          <p:cNvSpPr txBox="1"/>
          <p:nvPr/>
        </p:nvSpPr>
        <p:spPr>
          <a:xfrm>
            <a:off x="382425" y="2595718"/>
            <a:ext cx="2667000" cy="630942"/>
          </a:xfrm>
          <a:prstGeom prst="rect">
            <a:avLst/>
          </a:prstGeom>
          <a:noFill/>
          <a:ln>
            <a:noFill/>
          </a:ln>
        </p:spPr>
        <p:txBody>
          <a:bodyPr wrap="square" rtlCol="0">
            <a:spAutoFit/>
          </a:bodyPr>
          <a:lstStyle/>
          <a:p>
            <a:r>
              <a:rPr lang="en-US" sz="3500" b="1" dirty="0">
                <a:solidFill>
                  <a:schemeClr val="bg1"/>
                </a:solidFill>
              </a:rPr>
              <a:t>Workplace</a:t>
            </a:r>
          </a:p>
        </p:txBody>
      </p:sp>
      <p:sp>
        <p:nvSpPr>
          <p:cNvPr id="13" name="TextBox 12">
            <a:extLst>
              <a:ext uri="{FF2B5EF4-FFF2-40B4-BE49-F238E27FC236}">
                <a16:creationId xmlns:a16="http://schemas.microsoft.com/office/drawing/2014/main" id="{9B2FDAEA-8F16-29E2-2010-6BC87617E7DB}"/>
              </a:ext>
            </a:extLst>
          </p:cNvPr>
          <p:cNvSpPr txBox="1"/>
          <p:nvPr/>
        </p:nvSpPr>
        <p:spPr>
          <a:xfrm>
            <a:off x="351090" y="3913094"/>
            <a:ext cx="2667000" cy="630942"/>
          </a:xfrm>
          <a:prstGeom prst="rect">
            <a:avLst/>
          </a:prstGeom>
          <a:noFill/>
          <a:ln>
            <a:noFill/>
          </a:ln>
        </p:spPr>
        <p:txBody>
          <a:bodyPr wrap="square" rtlCol="0">
            <a:spAutoFit/>
          </a:bodyPr>
          <a:lstStyle/>
          <a:p>
            <a:r>
              <a:rPr lang="en-US" sz="3500" b="1" dirty="0">
                <a:solidFill>
                  <a:schemeClr val="bg1"/>
                </a:solidFill>
              </a:rPr>
              <a:t>Social Media</a:t>
            </a:r>
          </a:p>
        </p:txBody>
      </p:sp>
      <p:sp>
        <p:nvSpPr>
          <p:cNvPr id="14" name="TextBox 13">
            <a:extLst>
              <a:ext uri="{FF2B5EF4-FFF2-40B4-BE49-F238E27FC236}">
                <a16:creationId xmlns:a16="http://schemas.microsoft.com/office/drawing/2014/main" id="{EE78730F-D2E1-BDF5-6EBF-3F63E641E8C2}"/>
              </a:ext>
            </a:extLst>
          </p:cNvPr>
          <p:cNvSpPr txBox="1"/>
          <p:nvPr/>
        </p:nvSpPr>
        <p:spPr>
          <a:xfrm>
            <a:off x="207236" y="8999113"/>
            <a:ext cx="3332148" cy="630942"/>
          </a:xfrm>
          <a:prstGeom prst="rect">
            <a:avLst/>
          </a:prstGeom>
          <a:noFill/>
          <a:ln>
            <a:noFill/>
          </a:ln>
        </p:spPr>
        <p:txBody>
          <a:bodyPr wrap="square" rtlCol="0">
            <a:spAutoFit/>
          </a:bodyPr>
          <a:lstStyle/>
          <a:p>
            <a:r>
              <a:rPr lang="en-US" sz="3500" b="1" dirty="0">
                <a:solidFill>
                  <a:schemeClr val="bg1"/>
                </a:solidFill>
              </a:rPr>
              <a:t>Defense</a:t>
            </a:r>
          </a:p>
        </p:txBody>
      </p:sp>
      <p:sp>
        <p:nvSpPr>
          <p:cNvPr id="15" name="TextBox 14">
            <a:extLst>
              <a:ext uri="{FF2B5EF4-FFF2-40B4-BE49-F238E27FC236}">
                <a16:creationId xmlns:a16="http://schemas.microsoft.com/office/drawing/2014/main" id="{EA9FB5A8-543F-F2EB-D514-BA881B879A89}"/>
              </a:ext>
            </a:extLst>
          </p:cNvPr>
          <p:cNvSpPr txBox="1"/>
          <p:nvPr/>
        </p:nvSpPr>
        <p:spPr>
          <a:xfrm>
            <a:off x="320467" y="5208704"/>
            <a:ext cx="3332148" cy="630942"/>
          </a:xfrm>
          <a:prstGeom prst="rect">
            <a:avLst/>
          </a:prstGeom>
          <a:noFill/>
          <a:ln>
            <a:noFill/>
          </a:ln>
        </p:spPr>
        <p:txBody>
          <a:bodyPr wrap="square" rtlCol="0">
            <a:spAutoFit/>
          </a:bodyPr>
          <a:lstStyle/>
          <a:p>
            <a:r>
              <a:rPr lang="en-US" sz="3500" b="1" dirty="0">
                <a:solidFill>
                  <a:schemeClr val="bg1"/>
                </a:solidFill>
              </a:rPr>
              <a:t>Healthcare</a:t>
            </a:r>
          </a:p>
        </p:txBody>
      </p:sp>
      <p:sp>
        <p:nvSpPr>
          <p:cNvPr id="16" name="TextBox 15">
            <a:extLst>
              <a:ext uri="{FF2B5EF4-FFF2-40B4-BE49-F238E27FC236}">
                <a16:creationId xmlns:a16="http://schemas.microsoft.com/office/drawing/2014/main" id="{67C13530-9C53-D498-36C4-A24EE7E86246}"/>
              </a:ext>
            </a:extLst>
          </p:cNvPr>
          <p:cNvSpPr txBox="1"/>
          <p:nvPr/>
        </p:nvSpPr>
        <p:spPr>
          <a:xfrm>
            <a:off x="291269" y="6569075"/>
            <a:ext cx="3332148" cy="630942"/>
          </a:xfrm>
          <a:prstGeom prst="rect">
            <a:avLst/>
          </a:prstGeom>
          <a:noFill/>
          <a:ln>
            <a:noFill/>
          </a:ln>
        </p:spPr>
        <p:txBody>
          <a:bodyPr wrap="square" rtlCol="0">
            <a:spAutoFit/>
          </a:bodyPr>
          <a:lstStyle/>
          <a:p>
            <a:r>
              <a:rPr lang="en-US" sz="3500" b="1" dirty="0">
                <a:solidFill>
                  <a:schemeClr val="bg1"/>
                </a:solidFill>
              </a:rPr>
              <a:t>Nutrition</a:t>
            </a:r>
          </a:p>
        </p:txBody>
      </p:sp>
      <p:sp>
        <p:nvSpPr>
          <p:cNvPr id="17" name="TextBox 16">
            <a:extLst>
              <a:ext uri="{FF2B5EF4-FFF2-40B4-BE49-F238E27FC236}">
                <a16:creationId xmlns:a16="http://schemas.microsoft.com/office/drawing/2014/main" id="{7C3E9A43-1610-368A-7F97-F34FBD31DC13}"/>
              </a:ext>
            </a:extLst>
          </p:cNvPr>
          <p:cNvSpPr txBox="1"/>
          <p:nvPr/>
        </p:nvSpPr>
        <p:spPr>
          <a:xfrm>
            <a:off x="239282" y="7797095"/>
            <a:ext cx="3332148" cy="630942"/>
          </a:xfrm>
          <a:prstGeom prst="rect">
            <a:avLst/>
          </a:prstGeom>
          <a:noFill/>
          <a:ln>
            <a:noFill/>
          </a:ln>
        </p:spPr>
        <p:txBody>
          <a:bodyPr wrap="square" rtlCol="0">
            <a:spAutoFit/>
          </a:bodyPr>
          <a:lstStyle/>
          <a:p>
            <a:r>
              <a:rPr lang="en-US" sz="3500" b="1" dirty="0">
                <a:solidFill>
                  <a:schemeClr val="bg1"/>
                </a:solidFill>
              </a:rPr>
              <a:t>Entertainment</a:t>
            </a:r>
          </a:p>
        </p:txBody>
      </p:sp>
      <p:sp>
        <p:nvSpPr>
          <p:cNvPr id="20" name="TextBox 19">
            <a:extLst>
              <a:ext uri="{FF2B5EF4-FFF2-40B4-BE49-F238E27FC236}">
                <a16:creationId xmlns:a16="http://schemas.microsoft.com/office/drawing/2014/main" id="{BAB819E8-BA2A-36C9-2C5B-3811027B41DC}"/>
              </a:ext>
            </a:extLst>
          </p:cNvPr>
          <p:cNvSpPr txBox="1"/>
          <p:nvPr/>
        </p:nvSpPr>
        <p:spPr>
          <a:xfrm>
            <a:off x="417319" y="1278167"/>
            <a:ext cx="3138444" cy="630942"/>
          </a:xfrm>
          <a:prstGeom prst="rect">
            <a:avLst/>
          </a:prstGeom>
          <a:noFill/>
          <a:ln>
            <a:noFill/>
          </a:ln>
        </p:spPr>
        <p:txBody>
          <a:bodyPr wrap="square" rtlCol="0">
            <a:spAutoFit/>
          </a:bodyPr>
          <a:lstStyle/>
          <a:p>
            <a:r>
              <a:rPr lang="en-US" sz="3500" b="1" dirty="0">
                <a:solidFill>
                  <a:schemeClr val="bg1"/>
                </a:solidFill>
              </a:rPr>
              <a:t>Education</a:t>
            </a:r>
          </a:p>
        </p:txBody>
      </p:sp>
      <p:pic>
        <p:nvPicPr>
          <p:cNvPr id="22" name="Picture 21">
            <a:extLst>
              <a:ext uri="{FF2B5EF4-FFF2-40B4-BE49-F238E27FC236}">
                <a16:creationId xmlns:a16="http://schemas.microsoft.com/office/drawing/2014/main" id="{8367B5A3-9A42-77CB-F531-73CC289CFD25}"/>
              </a:ext>
            </a:extLst>
          </p:cNvPr>
          <p:cNvPicPr>
            <a:picLocks noChangeAspect="1"/>
          </p:cNvPicPr>
          <p:nvPr/>
        </p:nvPicPr>
        <p:blipFill>
          <a:blip r:embed="rId4"/>
          <a:stretch>
            <a:fillRect/>
          </a:stretch>
        </p:blipFill>
        <p:spPr>
          <a:xfrm>
            <a:off x="4093435" y="993481"/>
            <a:ext cx="8991598" cy="8991598"/>
          </a:xfrm>
          <a:prstGeom prst="rect">
            <a:avLst/>
          </a:prstGeom>
        </p:spPr>
      </p:pic>
      <p:sp>
        <p:nvSpPr>
          <p:cNvPr id="24" name="TextBox 23">
            <a:extLst>
              <a:ext uri="{FF2B5EF4-FFF2-40B4-BE49-F238E27FC236}">
                <a16:creationId xmlns:a16="http://schemas.microsoft.com/office/drawing/2014/main" id="{8EF5F0F3-1F33-3D5D-DE5E-CCFAD599C495}"/>
              </a:ext>
            </a:extLst>
          </p:cNvPr>
          <p:cNvSpPr txBox="1"/>
          <p:nvPr/>
        </p:nvSpPr>
        <p:spPr>
          <a:xfrm>
            <a:off x="13639084" y="1136984"/>
            <a:ext cx="3138444" cy="830997"/>
          </a:xfrm>
          <a:prstGeom prst="rect">
            <a:avLst/>
          </a:prstGeom>
          <a:noFill/>
          <a:ln>
            <a:noFill/>
          </a:ln>
        </p:spPr>
        <p:txBody>
          <a:bodyPr wrap="square" rtlCol="0">
            <a:spAutoFit/>
          </a:bodyPr>
          <a:lstStyle/>
          <a:p>
            <a:pPr algn="ctr"/>
            <a:r>
              <a:rPr lang="en-US" sz="4800" b="1" dirty="0">
                <a:solidFill>
                  <a:schemeClr val="bg1"/>
                </a:solidFill>
              </a:rPr>
              <a:t>When</a:t>
            </a:r>
          </a:p>
        </p:txBody>
      </p:sp>
      <p:sp>
        <p:nvSpPr>
          <p:cNvPr id="25" name="TextBox 24">
            <a:extLst>
              <a:ext uri="{FF2B5EF4-FFF2-40B4-BE49-F238E27FC236}">
                <a16:creationId xmlns:a16="http://schemas.microsoft.com/office/drawing/2014/main" id="{4A519545-1302-DA0D-5AF2-B82CE424CC23}"/>
              </a:ext>
            </a:extLst>
          </p:cNvPr>
          <p:cNvSpPr txBox="1"/>
          <p:nvPr/>
        </p:nvSpPr>
        <p:spPr>
          <a:xfrm>
            <a:off x="13696768" y="5995327"/>
            <a:ext cx="3138444" cy="830997"/>
          </a:xfrm>
          <a:prstGeom prst="rect">
            <a:avLst/>
          </a:prstGeom>
          <a:noFill/>
          <a:ln>
            <a:noFill/>
          </a:ln>
        </p:spPr>
        <p:txBody>
          <a:bodyPr wrap="square" rtlCol="0">
            <a:spAutoFit/>
          </a:bodyPr>
          <a:lstStyle/>
          <a:p>
            <a:pPr algn="ctr"/>
            <a:r>
              <a:rPr lang="en-US" sz="4800" b="1" dirty="0">
                <a:solidFill>
                  <a:schemeClr val="bg1"/>
                </a:solidFill>
              </a:rPr>
              <a:t>How</a:t>
            </a:r>
          </a:p>
        </p:txBody>
      </p:sp>
      <p:sp>
        <p:nvSpPr>
          <p:cNvPr id="26" name="TextBox 25">
            <a:extLst>
              <a:ext uri="{FF2B5EF4-FFF2-40B4-BE49-F238E27FC236}">
                <a16:creationId xmlns:a16="http://schemas.microsoft.com/office/drawing/2014/main" id="{4C50650B-2DA4-9611-456E-1F17E554E68C}"/>
              </a:ext>
            </a:extLst>
          </p:cNvPr>
          <p:cNvSpPr txBox="1"/>
          <p:nvPr/>
        </p:nvSpPr>
        <p:spPr>
          <a:xfrm>
            <a:off x="13592083" y="3418576"/>
            <a:ext cx="3138444" cy="830997"/>
          </a:xfrm>
          <a:prstGeom prst="rect">
            <a:avLst/>
          </a:prstGeom>
          <a:noFill/>
          <a:ln>
            <a:noFill/>
          </a:ln>
        </p:spPr>
        <p:txBody>
          <a:bodyPr wrap="square" rtlCol="0">
            <a:spAutoFit/>
          </a:bodyPr>
          <a:lstStyle/>
          <a:p>
            <a:pPr algn="ctr"/>
            <a:r>
              <a:rPr lang="en-US" sz="4800" b="1" dirty="0">
                <a:solidFill>
                  <a:schemeClr val="bg1"/>
                </a:solidFill>
              </a:rPr>
              <a:t>Why</a:t>
            </a:r>
          </a:p>
        </p:txBody>
      </p:sp>
      <p:sp>
        <p:nvSpPr>
          <p:cNvPr id="28" name="TextBox 27">
            <a:extLst>
              <a:ext uri="{FF2B5EF4-FFF2-40B4-BE49-F238E27FC236}">
                <a16:creationId xmlns:a16="http://schemas.microsoft.com/office/drawing/2014/main" id="{94DD01B5-F291-A0F4-89CC-8490DCF49878}"/>
              </a:ext>
            </a:extLst>
          </p:cNvPr>
          <p:cNvSpPr txBox="1"/>
          <p:nvPr/>
        </p:nvSpPr>
        <p:spPr>
          <a:xfrm>
            <a:off x="13863413" y="8503264"/>
            <a:ext cx="3138444" cy="830997"/>
          </a:xfrm>
          <a:prstGeom prst="rect">
            <a:avLst/>
          </a:prstGeom>
          <a:noFill/>
          <a:ln>
            <a:noFill/>
          </a:ln>
        </p:spPr>
        <p:txBody>
          <a:bodyPr wrap="square" rtlCol="0">
            <a:spAutoFit/>
          </a:bodyPr>
          <a:lstStyle/>
          <a:p>
            <a:pPr algn="ctr"/>
            <a:r>
              <a:rPr lang="en-US" sz="4800" b="1" dirty="0">
                <a:solidFill>
                  <a:schemeClr val="bg1"/>
                </a:solidFill>
              </a:rPr>
              <a:t>What </a:t>
            </a:r>
          </a:p>
        </p:txBody>
      </p:sp>
    </p:spTree>
    <p:extLst>
      <p:ext uri="{BB962C8B-B14F-4D97-AF65-F5344CB8AC3E}">
        <p14:creationId xmlns:p14="http://schemas.microsoft.com/office/powerpoint/2010/main" val="39927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7" grpId="0"/>
      <p:bldP spid="20" grpId="0"/>
      <p:bldP spid="24" grpId="0"/>
      <p:bldP spid="25"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TextBox 2">
            <a:extLst>
              <a:ext uri="{FF2B5EF4-FFF2-40B4-BE49-F238E27FC236}">
                <a16:creationId xmlns:a16="http://schemas.microsoft.com/office/drawing/2014/main" id="{8E8A0510-3770-D002-7B6A-A99A3DF7053E}"/>
              </a:ext>
            </a:extLst>
          </p:cNvPr>
          <p:cNvSpPr txBox="1"/>
          <p:nvPr/>
        </p:nvSpPr>
        <p:spPr>
          <a:xfrm>
            <a:off x="762000" y="4838700"/>
            <a:ext cx="16840200" cy="707886"/>
          </a:xfrm>
          <a:prstGeom prst="rect">
            <a:avLst/>
          </a:prstGeom>
          <a:noFill/>
        </p:spPr>
        <p:txBody>
          <a:bodyPr wrap="square" rtlCol="0">
            <a:spAutoFit/>
          </a:bodyPr>
          <a:lstStyle/>
          <a:p>
            <a:pPr algn="ctr"/>
            <a:r>
              <a:rPr lang="en-US" sz="4000" b="1" dirty="0"/>
              <a:t>This presentation was brought to you by Artificial Intelligence</a:t>
            </a:r>
          </a:p>
        </p:txBody>
      </p:sp>
      <p:sp>
        <p:nvSpPr>
          <p:cNvPr id="4" name="TextBox 3">
            <a:extLst>
              <a:ext uri="{FF2B5EF4-FFF2-40B4-BE49-F238E27FC236}">
                <a16:creationId xmlns:a16="http://schemas.microsoft.com/office/drawing/2014/main" id="{5DBBEDBF-60AA-B9E9-53B9-12415E082F8B}"/>
              </a:ext>
            </a:extLst>
          </p:cNvPr>
          <p:cNvSpPr txBox="1"/>
          <p:nvPr/>
        </p:nvSpPr>
        <p:spPr>
          <a:xfrm>
            <a:off x="685800" y="3390900"/>
            <a:ext cx="16916400" cy="830997"/>
          </a:xfrm>
          <a:prstGeom prst="rect">
            <a:avLst/>
          </a:prstGeom>
          <a:noFill/>
        </p:spPr>
        <p:txBody>
          <a:bodyPr wrap="square" rtlCol="0">
            <a:spAutoFit/>
          </a:bodyPr>
          <a:lstStyle/>
          <a:p>
            <a:pPr algn="ctr"/>
            <a:r>
              <a:rPr lang="en-US" sz="4800" b="1" dirty="0"/>
              <a:t>Thank you for attending!</a:t>
            </a:r>
          </a:p>
        </p:txBody>
      </p:sp>
      <p:sp>
        <p:nvSpPr>
          <p:cNvPr id="7" name="TextBox 6">
            <a:extLst>
              <a:ext uri="{FF2B5EF4-FFF2-40B4-BE49-F238E27FC236}">
                <a16:creationId xmlns:a16="http://schemas.microsoft.com/office/drawing/2014/main" id="{A6FCE555-FA5C-E281-F6D3-A5D0CC15C921}"/>
              </a:ext>
            </a:extLst>
          </p:cNvPr>
          <p:cNvSpPr txBox="1"/>
          <p:nvPr/>
        </p:nvSpPr>
        <p:spPr>
          <a:xfrm>
            <a:off x="685800" y="5901779"/>
            <a:ext cx="16916400" cy="523220"/>
          </a:xfrm>
          <a:prstGeom prst="rect">
            <a:avLst/>
          </a:prstGeom>
          <a:noFill/>
        </p:spPr>
        <p:txBody>
          <a:bodyPr wrap="square" rtlCol="0">
            <a:spAutoFit/>
          </a:bodyPr>
          <a:lstStyle/>
          <a:p>
            <a:pPr algn="ctr"/>
            <a:r>
              <a:rPr lang="en-US" sz="2800" b="1" dirty="0"/>
              <a:t>For any questions please feel free to contact ChatGPT, CoPilot, or Gemini directly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D653571C-C379-E4A4-95A6-75A804D7B94F}"/>
              </a:ext>
            </a:extLst>
          </p:cNvPr>
          <p:cNvGrpSpPr>
            <a:grpSpLocks noGrp="1" noUngrp="1" noRot="1" noMove="1" noResize="1"/>
          </p:cNvGrpSpPr>
          <p:nvPr/>
        </p:nvGrpSpPr>
        <p:grpSpPr>
          <a:xfrm>
            <a:off x="0" y="21041"/>
            <a:ext cx="18288000" cy="10265960"/>
            <a:chOff x="0" y="21041"/>
            <a:chExt cx="18288000" cy="10265960"/>
          </a:xfrm>
        </p:grpSpPr>
        <p:sp>
          <p:nvSpPr>
            <p:cNvPr id="3" name="Freeform 3"/>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grpSp>
          <p:nvGrpSpPr>
            <p:cNvPr id="4" name="Group 4"/>
            <p:cNvGrpSpPr>
              <a:grpSpLocks noGrp="1" noUngrp="1" noRot="1" noMove="1" noResize="1"/>
            </p:cNvGrpSpPr>
            <p:nvPr/>
          </p:nvGrpSpPr>
          <p:grpSpPr>
            <a:xfrm>
              <a:off x="0" y="3600450"/>
              <a:ext cx="18288000" cy="3086100"/>
              <a:chOff x="0" y="0"/>
              <a:chExt cx="4862129" cy="812800"/>
            </a:xfrm>
          </p:grpSpPr>
          <p:sp>
            <p:nvSpPr>
              <p:cNvPr id="5" name="Freeform 5"/>
              <p:cNvSpPr>
                <a:spLocks noGrp="1" noRot="1" noMove="1" noResize="1" noEditPoints="1" noAdjustHandles="1" noChangeArrowheads="1" noChangeShapeType="1"/>
              </p:cNvSpPr>
              <p:nvPr/>
            </p:nvSpPr>
            <p:spPr>
              <a:xfrm>
                <a:off x="0" y="0"/>
                <a:ext cx="4862129" cy="812800"/>
              </a:xfrm>
              <a:custGeom>
                <a:avLst/>
                <a:gdLst/>
                <a:ahLst/>
                <a:cxnLst/>
                <a:rect l="l" t="t" r="r" b="b"/>
                <a:pathLst>
                  <a:path w="4862129" h="812800">
                    <a:moveTo>
                      <a:pt x="0" y="0"/>
                    </a:moveTo>
                    <a:lnTo>
                      <a:pt x="4862129" y="0"/>
                    </a:lnTo>
                    <a:lnTo>
                      <a:pt x="4862129" y="812800"/>
                    </a:lnTo>
                    <a:lnTo>
                      <a:pt x="0" y="812800"/>
                    </a:lnTo>
                    <a:close/>
                  </a:path>
                </a:pathLst>
              </a:custGeom>
              <a:solidFill>
                <a:srgbClr val="00ABC0"/>
              </a:solidFill>
            </p:spPr>
            <p:txBody>
              <a:bodyPr/>
              <a:lstStyle/>
              <a:p>
                <a:endParaRPr lang="en-US" dirty="0"/>
              </a:p>
            </p:txBody>
          </p:sp>
          <p:sp>
            <p:nvSpPr>
              <p:cNvPr id="6" name="TextBox 6"/>
              <p:cNvSpPr txBox="1">
                <a:spLocks noGrp="1" noRot="1" noMove="1" noResize="1" noEditPoints="1" noAdjustHandles="1" noChangeArrowheads="1" noChangeShapeType="1"/>
              </p:cNvSpPr>
              <p:nvPr/>
            </p:nvSpPr>
            <p:spPr>
              <a:xfrm>
                <a:off x="0" y="-133350"/>
                <a:ext cx="4862129" cy="946150"/>
              </a:xfrm>
              <a:prstGeom prst="rect">
                <a:avLst/>
              </a:prstGeom>
            </p:spPr>
            <p:txBody>
              <a:bodyPr lIns="50800" tIns="50800" rIns="50800" bIns="50800" rtlCol="0" anchor="ctr"/>
              <a:lstStyle/>
              <a:p>
                <a:pPr algn="ctr">
                  <a:lnSpc>
                    <a:spcPts val="3360"/>
                  </a:lnSpc>
                </a:pPr>
                <a:endParaRPr dirty="0"/>
              </a:p>
            </p:txBody>
          </p:sp>
        </p:grpSp>
      </p:grpSp>
      <p:sp>
        <p:nvSpPr>
          <p:cNvPr id="14" name="TextBox 13">
            <a:extLst>
              <a:ext uri="{FF2B5EF4-FFF2-40B4-BE49-F238E27FC236}">
                <a16:creationId xmlns:a16="http://schemas.microsoft.com/office/drawing/2014/main" id="{5C841407-E77D-4691-8EF3-6AE9FF4D5E2B}"/>
              </a:ext>
            </a:extLst>
          </p:cNvPr>
          <p:cNvSpPr txBox="1"/>
          <p:nvPr/>
        </p:nvSpPr>
        <p:spPr>
          <a:xfrm>
            <a:off x="0" y="0"/>
            <a:ext cx="18288000" cy="923330"/>
          </a:xfrm>
          <a:prstGeom prst="rect">
            <a:avLst/>
          </a:prstGeom>
          <a:noFill/>
        </p:spPr>
        <p:txBody>
          <a:bodyPr wrap="square" rtlCol="0">
            <a:spAutoFit/>
          </a:bodyPr>
          <a:lstStyle/>
          <a:p>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110004020202020204"/>
              </a:rPr>
              <a:t>What Role Do Our Decisions Play In Society?</a:t>
            </a:r>
          </a:p>
        </p:txBody>
      </p:sp>
      <p:pic>
        <p:nvPicPr>
          <p:cNvPr id="16" name="Picture 15">
            <a:extLst>
              <a:ext uri="{FF2B5EF4-FFF2-40B4-BE49-F238E27FC236}">
                <a16:creationId xmlns:a16="http://schemas.microsoft.com/office/drawing/2014/main" id="{054FF85E-FBD7-9A06-2D68-E074E44296AC}"/>
              </a:ext>
            </a:extLst>
          </p:cNvPr>
          <p:cNvPicPr>
            <a:picLocks noChangeAspect="1"/>
          </p:cNvPicPr>
          <p:nvPr/>
        </p:nvPicPr>
        <p:blipFill>
          <a:blip r:embed="rId4"/>
          <a:stretch>
            <a:fillRect/>
          </a:stretch>
        </p:blipFill>
        <p:spPr>
          <a:xfrm>
            <a:off x="9500976" y="2324098"/>
            <a:ext cx="8430047" cy="64385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16">
            <a:extLst>
              <a:ext uri="{FF2B5EF4-FFF2-40B4-BE49-F238E27FC236}">
                <a16:creationId xmlns:a16="http://schemas.microsoft.com/office/drawing/2014/main" id="{D78B2B94-F6FC-57E1-DCB6-01D6EC5B5E29}"/>
              </a:ext>
            </a:extLst>
          </p:cNvPr>
          <p:cNvPicPr>
            <a:picLocks noChangeAspect="1"/>
          </p:cNvPicPr>
          <p:nvPr/>
        </p:nvPicPr>
        <p:blipFill>
          <a:blip r:embed="rId5"/>
          <a:stretch>
            <a:fillRect/>
          </a:stretch>
        </p:blipFill>
        <p:spPr>
          <a:xfrm>
            <a:off x="561552" y="1252147"/>
            <a:ext cx="8582447" cy="8582447"/>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9C1E-61E8-394E-2FBC-91A8FC9390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CE566F-8AC3-A076-0D95-EE421518D9F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6F5B6A54-6395-693E-B33E-5970D6B199B3}"/>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226AB199-3F64-A154-7AC6-C96D79F7A4B1}"/>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9BCF9D71-B4F1-847E-FA5B-BD101949B422}"/>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pic>
        <p:nvPicPr>
          <p:cNvPr id="8" name="Picture 7">
            <a:extLst>
              <a:ext uri="{FF2B5EF4-FFF2-40B4-BE49-F238E27FC236}">
                <a16:creationId xmlns:a16="http://schemas.microsoft.com/office/drawing/2014/main" id="{F00C9831-5BEF-2946-B527-BD920A025714}"/>
              </a:ext>
            </a:extLst>
          </p:cNvPr>
          <p:cNvPicPr>
            <a:picLocks noChangeAspect="1"/>
          </p:cNvPicPr>
          <p:nvPr/>
        </p:nvPicPr>
        <p:blipFill>
          <a:blip r:embed="rId4"/>
          <a:stretch>
            <a:fillRect/>
          </a:stretch>
        </p:blipFill>
        <p:spPr>
          <a:xfrm>
            <a:off x="-342900" y="-342900"/>
            <a:ext cx="18707100" cy="10804318"/>
          </a:xfrm>
          <a:prstGeom prst="rect">
            <a:avLst/>
          </a:prstGeom>
        </p:spPr>
      </p:pic>
      <p:pic>
        <p:nvPicPr>
          <p:cNvPr id="9" name="Picture 8">
            <a:extLst>
              <a:ext uri="{FF2B5EF4-FFF2-40B4-BE49-F238E27FC236}">
                <a16:creationId xmlns:a16="http://schemas.microsoft.com/office/drawing/2014/main" id="{6BD7A91D-73D7-5AB1-BF6F-4F544BABBC2D}"/>
              </a:ext>
            </a:extLst>
          </p:cNvPr>
          <p:cNvPicPr>
            <a:picLocks noChangeAspect="1"/>
          </p:cNvPicPr>
          <p:nvPr/>
        </p:nvPicPr>
        <p:blipFill>
          <a:blip r:embed="rId5"/>
          <a:stretch>
            <a:fillRect/>
          </a:stretch>
        </p:blipFill>
        <p:spPr>
          <a:xfrm>
            <a:off x="14581311" y="21040"/>
            <a:ext cx="3706689" cy="2042337"/>
          </a:xfrm>
          <a:prstGeom prst="rect">
            <a:avLst/>
          </a:prstGeom>
        </p:spPr>
      </p:pic>
      <p:sp>
        <p:nvSpPr>
          <p:cNvPr id="10" name="Rectangle: Rounded Corners 9">
            <a:extLst>
              <a:ext uri="{FF2B5EF4-FFF2-40B4-BE49-F238E27FC236}">
                <a16:creationId xmlns:a16="http://schemas.microsoft.com/office/drawing/2014/main" id="{B93A49A7-3BFB-B3E2-B983-3DB49F2E5A82}"/>
              </a:ext>
            </a:extLst>
          </p:cNvPr>
          <p:cNvSpPr/>
          <p:nvPr/>
        </p:nvSpPr>
        <p:spPr>
          <a:xfrm>
            <a:off x="10782300" y="2705100"/>
            <a:ext cx="7848600" cy="7479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 Customer First</a:t>
            </a:r>
          </a:p>
        </p:txBody>
      </p:sp>
      <p:sp>
        <p:nvSpPr>
          <p:cNvPr id="4" name="Rectangle: Rounded Corners 3">
            <a:extLst>
              <a:ext uri="{FF2B5EF4-FFF2-40B4-BE49-F238E27FC236}">
                <a16:creationId xmlns:a16="http://schemas.microsoft.com/office/drawing/2014/main" id="{B1DC0FE9-FCF4-525C-222F-8A7F3B010A03}"/>
              </a:ext>
            </a:extLst>
          </p:cNvPr>
          <p:cNvSpPr/>
          <p:nvPr/>
        </p:nvSpPr>
        <p:spPr>
          <a:xfrm>
            <a:off x="10750455" y="3351869"/>
            <a:ext cx="7848600" cy="88824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 Co-creation and Sharing</a:t>
            </a:r>
          </a:p>
        </p:txBody>
      </p:sp>
      <p:sp>
        <p:nvSpPr>
          <p:cNvPr id="5" name="Rectangle: Rounded Corners 4">
            <a:extLst>
              <a:ext uri="{FF2B5EF4-FFF2-40B4-BE49-F238E27FC236}">
                <a16:creationId xmlns:a16="http://schemas.microsoft.com/office/drawing/2014/main" id="{9FEA0013-5DC8-059A-A4B3-917BDE2D4384}"/>
              </a:ext>
            </a:extLst>
          </p:cNvPr>
          <p:cNvSpPr/>
          <p:nvPr/>
        </p:nvSpPr>
        <p:spPr>
          <a:xfrm>
            <a:off x="10750455" y="4094816"/>
            <a:ext cx="7848600" cy="7479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 </a:t>
            </a:r>
            <a:r>
              <a:rPr lang="en-US" sz="4400" b="1" dirty="0">
                <a:solidFill>
                  <a:schemeClr val="tx1"/>
                </a:solidFill>
              </a:rPr>
              <a:t>Integrity and Professionalism</a:t>
            </a:r>
          </a:p>
        </p:txBody>
      </p:sp>
    </p:spTree>
    <p:extLst>
      <p:ext uri="{BB962C8B-B14F-4D97-AF65-F5344CB8AC3E}">
        <p14:creationId xmlns:p14="http://schemas.microsoft.com/office/powerpoint/2010/main" val="10689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6947-FD49-DB9A-E0F5-71BE3873A8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FAD8EA-997B-6595-C199-E10DD3133AA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59D4A916-D984-3A30-6FB9-03FE4390712F}"/>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B15E42C7-AAA9-5767-4A38-1D07050B0F31}"/>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6DF9261B-2AEC-D0B5-82B0-295C38410EE1}"/>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pic>
        <p:nvPicPr>
          <p:cNvPr id="7" name="Picture 6">
            <a:extLst>
              <a:ext uri="{FF2B5EF4-FFF2-40B4-BE49-F238E27FC236}">
                <a16:creationId xmlns:a16="http://schemas.microsoft.com/office/drawing/2014/main" id="{9860164C-4CFB-1AA6-4481-C7F7D38322B3}"/>
              </a:ext>
            </a:extLst>
          </p:cNvPr>
          <p:cNvPicPr>
            <a:picLocks noChangeAspect="1"/>
          </p:cNvPicPr>
          <p:nvPr/>
        </p:nvPicPr>
        <p:blipFill>
          <a:blip r:embed="rId4"/>
          <a:stretch>
            <a:fillRect/>
          </a:stretch>
        </p:blipFill>
        <p:spPr>
          <a:xfrm>
            <a:off x="3581400" y="920294"/>
            <a:ext cx="10820400" cy="9345665"/>
          </a:xfrm>
          <a:prstGeom prst="rect">
            <a:avLst/>
          </a:prstGeom>
          <a:effectLst>
            <a:softEdge rad="317500"/>
          </a:effectLst>
        </p:spPr>
      </p:pic>
      <p:sp>
        <p:nvSpPr>
          <p:cNvPr id="8" name="TextBox 7">
            <a:extLst>
              <a:ext uri="{FF2B5EF4-FFF2-40B4-BE49-F238E27FC236}">
                <a16:creationId xmlns:a16="http://schemas.microsoft.com/office/drawing/2014/main" id="{A54842A9-BB84-9F87-E808-DC3CC06C9B4D}"/>
              </a:ext>
            </a:extLst>
          </p:cNvPr>
          <p:cNvSpPr txBox="1"/>
          <p:nvPr/>
        </p:nvSpPr>
        <p:spPr>
          <a:xfrm>
            <a:off x="0" y="0"/>
            <a:ext cx="18288000" cy="923330"/>
          </a:xfrm>
          <a:prstGeom prst="rect">
            <a:avLst/>
          </a:prstGeom>
          <a:noFill/>
        </p:spPr>
        <p:txBody>
          <a:bodyPr wrap="square" rtlCol="0">
            <a:spAutoFit/>
          </a:bodyPr>
          <a:lstStyle/>
          <a:p>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110004020202020204"/>
              </a:rPr>
              <a:t>Ethics, Integrity</a:t>
            </a: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ptos" panose="02110004020202020204"/>
              </a:rPr>
              <a:t> &amp; Professionalism (EIP)</a:t>
            </a:r>
          </a:p>
        </p:txBody>
      </p:sp>
    </p:spTree>
    <p:extLst>
      <p:ext uri="{BB962C8B-B14F-4D97-AF65-F5344CB8AC3E}">
        <p14:creationId xmlns:p14="http://schemas.microsoft.com/office/powerpoint/2010/main" val="381598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C68A7-9449-7109-B3AF-F2A45D96FF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0EAAE3-1B06-C802-4570-58B52AC0D22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75739998-A3E7-7D02-1576-2E96292A6D08}"/>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D1890DE5-BC8C-4F28-13A8-B6B9C2126952}"/>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48E27A23-AA23-11C8-173C-E9BEE09E6653}"/>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sp>
        <p:nvSpPr>
          <p:cNvPr id="7" name="Title 1">
            <a:extLst>
              <a:ext uri="{FF2B5EF4-FFF2-40B4-BE49-F238E27FC236}">
                <a16:creationId xmlns:a16="http://schemas.microsoft.com/office/drawing/2014/main" id="{34752053-504B-7387-0666-98B1AEEB5132}"/>
              </a:ext>
            </a:extLst>
          </p:cNvPr>
          <p:cNvSpPr txBox="1">
            <a:spLocks/>
          </p:cNvSpPr>
          <p:nvPr/>
        </p:nvSpPr>
        <p:spPr>
          <a:xfrm>
            <a:off x="-20129" y="2"/>
            <a:ext cx="12232257"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EIP In The Industry</a:t>
            </a:r>
          </a:p>
        </p:txBody>
      </p:sp>
      <p:sp>
        <p:nvSpPr>
          <p:cNvPr id="8" name="Content Placeholder 2">
            <a:extLst>
              <a:ext uri="{FF2B5EF4-FFF2-40B4-BE49-F238E27FC236}">
                <a16:creationId xmlns:a16="http://schemas.microsoft.com/office/drawing/2014/main" id="{312CC838-2823-1AD7-8A82-FBBC46627377}"/>
              </a:ext>
            </a:extLst>
          </p:cNvPr>
          <p:cNvSpPr txBox="1">
            <a:spLocks/>
          </p:cNvSpPr>
          <p:nvPr/>
        </p:nvSpPr>
        <p:spPr>
          <a:xfrm>
            <a:off x="562154" y="1184318"/>
            <a:ext cx="7362646" cy="8988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Ethics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alpha val="8000"/>
                  </a:srgbClr>
                </a:solidFill>
                <a:effectLst>
                  <a:outerShdw blurRad="38100" dist="22860" dir="5400000" algn="tl" rotWithShape="0">
                    <a:srgbClr val="000000">
                      <a:alpha val="30000"/>
                    </a:srgbClr>
                  </a:outerShdw>
                </a:effectLst>
                <a:uLnTx/>
                <a:uFillTx/>
                <a:latin typeface="Aptos" panose="02110004020202020204"/>
                <a:ea typeface="+mn-ea"/>
                <a:cs typeface="+mn-cs"/>
              </a:rPr>
              <a:t>Integrity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alpha val="8000"/>
                  </a:srgbClr>
                </a:solidFill>
                <a:effectLst>
                  <a:outerShdw blurRad="38100" dist="22860" dir="5400000" algn="tl" rotWithShape="0">
                    <a:srgbClr val="000000">
                      <a:alpha val="30000"/>
                    </a:srgbClr>
                  </a:outerShdw>
                </a:effectLst>
                <a:uLnTx/>
                <a:uFillTx/>
                <a:latin typeface="Aptos" panose="02110004020202020204"/>
                <a:ea typeface="+mn-ea"/>
                <a:cs typeface="+mn-cs"/>
              </a:rPr>
              <a:t>Professionalism</a:t>
            </a:r>
          </a:p>
        </p:txBody>
      </p:sp>
      <p:pic>
        <p:nvPicPr>
          <p:cNvPr id="9" name="Picture 8">
            <a:extLst>
              <a:ext uri="{FF2B5EF4-FFF2-40B4-BE49-F238E27FC236}">
                <a16:creationId xmlns:a16="http://schemas.microsoft.com/office/drawing/2014/main" id="{965F3E08-EFBF-897C-F250-B2DBC72E50E0}"/>
              </a:ext>
            </a:extLst>
          </p:cNvPr>
          <p:cNvPicPr>
            <a:picLocks noChangeAspect="1"/>
          </p:cNvPicPr>
          <p:nvPr/>
        </p:nvPicPr>
        <p:blipFill>
          <a:blip r:embed="rId4"/>
          <a:stretch>
            <a:fillRect/>
          </a:stretch>
        </p:blipFill>
        <p:spPr>
          <a:xfrm>
            <a:off x="9144000" y="1058422"/>
            <a:ext cx="9040423" cy="9040423"/>
          </a:xfrm>
          <a:prstGeom prst="rect">
            <a:avLst/>
          </a:prstGeom>
          <a:ln w="38100">
            <a:solidFill>
              <a:schemeClr val="accent5">
                <a:lumMod val="75000"/>
              </a:schemeClr>
            </a:solidFill>
            <a:prstDash val="dash"/>
          </a:ln>
        </p:spPr>
      </p:pic>
      <p:sp>
        <p:nvSpPr>
          <p:cNvPr id="10" name="AutoShape 2" descr="A refined, photorealistic image of a teenager sitting at a desk, facing a computer screen showing social media posts with political imagery. The screen displays various political symbols and icons. On the wall behind the teenager are posters with red and blue party symbols, with the word 'Political' in bold, clearly defined lettering. The teenager is dressed casually, and the room is dimly lit, with the computer screen illuminating their face. The modern bedroom includes typical teenage décor, like books, posters, and a simple desk setup.">
            <a:extLst>
              <a:ext uri="{FF2B5EF4-FFF2-40B4-BE49-F238E27FC236}">
                <a16:creationId xmlns:a16="http://schemas.microsoft.com/office/drawing/2014/main" id="{D5AEAC7A-B105-ED0D-2949-74E83EF0FD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Aptos" panose="02110004020202020204"/>
            </a:endParaRPr>
          </a:p>
        </p:txBody>
      </p:sp>
      <p:cxnSp>
        <p:nvCxnSpPr>
          <p:cNvPr id="11" name="Straight Connector 10">
            <a:extLst>
              <a:ext uri="{FF2B5EF4-FFF2-40B4-BE49-F238E27FC236}">
                <a16:creationId xmlns:a16="http://schemas.microsoft.com/office/drawing/2014/main" id="{B9D44E6D-E13E-5944-3583-A741B1936654}"/>
              </a:ext>
            </a:extLst>
          </p:cNvPr>
          <p:cNvCxnSpPr>
            <a:cxnSpLocks/>
          </p:cNvCxnSpPr>
          <p:nvPr/>
        </p:nvCxnSpPr>
        <p:spPr>
          <a:xfrm>
            <a:off x="2514600" y="1414731"/>
            <a:ext cx="6629400" cy="0"/>
          </a:xfrm>
          <a:prstGeom prst="line">
            <a:avLst/>
          </a:prstGeom>
          <a:noFill/>
          <a:ln w="38100" cap="flat" cmpd="sng" algn="ctr">
            <a:solidFill>
              <a:srgbClr val="156082"/>
            </a:solidFill>
            <a:prstDash val="dash"/>
            <a:miter lim="800000"/>
          </a:ln>
          <a:effectLst/>
        </p:spPr>
      </p:cxnSp>
      <p:sp>
        <p:nvSpPr>
          <p:cNvPr id="13" name="TextBox 12">
            <a:extLst>
              <a:ext uri="{FF2B5EF4-FFF2-40B4-BE49-F238E27FC236}">
                <a16:creationId xmlns:a16="http://schemas.microsoft.com/office/drawing/2014/main" id="{779BC487-4147-9C6C-4120-B2F3100B4809}"/>
              </a:ext>
            </a:extLst>
          </p:cNvPr>
          <p:cNvSpPr txBox="1"/>
          <p:nvPr/>
        </p:nvSpPr>
        <p:spPr>
          <a:xfrm>
            <a:off x="1408980" y="1820422"/>
            <a:ext cx="7963620"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Aptos" panose="02110004020202020204"/>
              </a:rPr>
              <a:t>A set of moral principles</a:t>
            </a:r>
          </a:p>
        </p:txBody>
      </p:sp>
      <p:sp>
        <p:nvSpPr>
          <p:cNvPr id="4" name="TextBox 3">
            <a:extLst>
              <a:ext uri="{FF2B5EF4-FFF2-40B4-BE49-F238E27FC236}">
                <a16:creationId xmlns:a16="http://schemas.microsoft.com/office/drawing/2014/main" id="{177E3B28-0A35-9D9B-9D73-7280B49F3B74}"/>
              </a:ext>
            </a:extLst>
          </p:cNvPr>
          <p:cNvSpPr txBox="1"/>
          <p:nvPr/>
        </p:nvSpPr>
        <p:spPr>
          <a:xfrm>
            <a:off x="1847490" y="2418130"/>
            <a:ext cx="7057846" cy="1077218"/>
          </a:xfrm>
          <a:prstGeom prst="rect">
            <a:avLst/>
          </a:prstGeom>
          <a:noFill/>
        </p:spPr>
        <p:txBody>
          <a:bodyPr wrap="square" rtlCol="0">
            <a:spAutoFit/>
          </a:bodyPr>
          <a:lstStyle/>
          <a:p>
            <a:pPr lvl="1"/>
            <a:r>
              <a:rPr lang="en-US" sz="3200" i="1" dirty="0">
                <a:solidFill>
                  <a:schemeClr val="bg1"/>
                </a:solidFill>
                <a:latin typeface="Aptos" panose="02110004020202020204"/>
              </a:rPr>
              <a:t>Ex. Politically targeted ads will not reach minors</a:t>
            </a:r>
          </a:p>
        </p:txBody>
      </p:sp>
    </p:spTree>
    <p:extLst>
      <p:ext uri="{BB962C8B-B14F-4D97-AF65-F5344CB8AC3E}">
        <p14:creationId xmlns:p14="http://schemas.microsoft.com/office/powerpoint/2010/main" val="106886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F94A4-61CE-F625-5780-AEB72248A9A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90CEB9-9398-F066-9BA9-5E7CA7130CC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251A7FB7-B47E-28B2-7737-B78B5D574E37}"/>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088ED0F3-8554-BF1C-D0E0-374460CFA911}"/>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538C12D4-CC01-3286-682C-3CF1F1DE1F86}"/>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sp>
        <p:nvSpPr>
          <p:cNvPr id="7" name="Title 1">
            <a:extLst>
              <a:ext uri="{FF2B5EF4-FFF2-40B4-BE49-F238E27FC236}">
                <a16:creationId xmlns:a16="http://schemas.microsoft.com/office/drawing/2014/main" id="{09A3BD03-AB4F-0599-7D55-FBA06E7D4EC0}"/>
              </a:ext>
            </a:extLst>
          </p:cNvPr>
          <p:cNvSpPr txBox="1">
            <a:spLocks/>
          </p:cNvSpPr>
          <p:nvPr/>
        </p:nvSpPr>
        <p:spPr>
          <a:xfrm>
            <a:off x="-20129" y="2"/>
            <a:ext cx="12232257"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EIP In The Industry</a:t>
            </a:r>
          </a:p>
        </p:txBody>
      </p:sp>
      <p:sp>
        <p:nvSpPr>
          <p:cNvPr id="8" name="Content Placeholder 2">
            <a:extLst>
              <a:ext uri="{FF2B5EF4-FFF2-40B4-BE49-F238E27FC236}">
                <a16:creationId xmlns:a16="http://schemas.microsoft.com/office/drawing/2014/main" id="{0FF0315F-F15F-BC00-6A0C-21DF4337199C}"/>
              </a:ext>
            </a:extLst>
          </p:cNvPr>
          <p:cNvSpPr txBox="1">
            <a:spLocks/>
          </p:cNvSpPr>
          <p:nvPr/>
        </p:nvSpPr>
        <p:spPr>
          <a:xfrm>
            <a:off x="562154" y="1184318"/>
            <a:ext cx="7362646" cy="8988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alpha val="8000"/>
                  </a:srgbClr>
                </a:solidFill>
                <a:effectLst>
                  <a:outerShdw blurRad="38100" dist="22860" dir="5400000" algn="tl" rotWithShape="0">
                    <a:srgbClr val="000000">
                      <a:alpha val="30000"/>
                    </a:srgbClr>
                  </a:outerShdw>
                </a:effectLst>
                <a:uLnTx/>
                <a:uFillTx/>
                <a:latin typeface="Aptos" panose="02110004020202020204"/>
                <a:ea typeface="+mn-ea"/>
                <a:cs typeface="+mn-cs"/>
              </a:rPr>
              <a:t>Ethics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Integrity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alpha val="8000"/>
                  </a:srgbClr>
                </a:solidFill>
                <a:effectLst>
                  <a:outerShdw blurRad="38100" dist="22860" dir="5400000" algn="tl" rotWithShape="0">
                    <a:srgbClr val="000000">
                      <a:alpha val="30000"/>
                    </a:srgbClr>
                  </a:outerShdw>
                </a:effectLst>
                <a:uLnTx/>
                <a:uFillTx/>
                <a:latin typeface="Aptos" panose="02110004020202020204"/>
                <a:ea typeface="+mn-ea"/>
                <a:cs typeface="+mn-cs"/>
              </a:rPr>
              <a:t>Professionalism</a:t>
            </a:r>
          </a:p>
        </p:txBody>
      </p:sp>
      <p:sp>
        <p:nvSpPr>
          <p:cNvPr id="10" name="AutoShape 2" descr="A refined, photorealistic image of a teenager sitting at a desk, facing a computer screen showing social media posts with political imagery. The screen displays various political symbols and icons. On the wall behind the teenager are posters with red and blue party symbols, with the word 'Political' in bold, clearly defined lettering. The teenager is dressed casually, and the room is dimly lit, with the computer screen illuminating their face. The modern bedroom includes typical teenage décor, like books, posters, and a simple desk setup.">
            <a:extLst>
              <a:ext uri="{FF2B5EF4-FFF2-40B4-BE49-F238E27FC236}">
                <a16:creationId xmlns:a16="http://schemas.microsoft.com/office/drawing/2014/main" id="{BD0B615B-B7CF-94B1-67F5-78AE0CBD8E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Aptos" panose="02110004020202020204"/>
            </a:endParaRPr>
          </a:p>
        </p:txBody>
      </p:sp>
      <p:cxnSp>
        <p:nvCxnSpPr>
          <p:cNvPr id="14" name="Straight Connector 13">
            <a:extLst>
              <a:ext uri="{FF2B5EF4-FFF2-40B4-BE49-F238E27FC236}">
                <a16:creationId xmlns:a16="http://schemas.microsoft.com/office/drawing/2014/main" id="{3EB96907-AC05-3E37-2B19-1BD2AE9366F7}"/>
              </a:ext>
            </a:extLst>
          </p:cNvPr>
          <p:cNvCxnSpPr>
            <a:cxnSpLocks/>
          </p:cNvCxnSpPr>
          <p:nvPr/>
        </p:nvCxnSpPr>
        <p:spPr>
          <a:xfrm>
            <a:off x="2933700" y="4229100"/>
            <a:ext cx="6422009" cy="0"/>
          </a:xfrm>
          <a:prstGeom prst="line">
            <a:avLst/>
          </a:prstGeom>
          <a:noFill/>
          <a:ln w="38100" cap="flat" cmpd="sng" algn="ctr">
            <a:solidFill>
              <a:srgbClr val="156082"/>
            </a:solidFill>
            <a:prstDash val="dash"/>
            <a:miter lim="800000"/>
          </a:ln>
          <a:effectLst/>
        </p:spPr>
      </p:cxnSp>
      <p:pic>
        <p:nvPicPr>
          <p:cNvPr id="24" name="Picture 23">
            <a:extLst>
              <a:ext uri="{FF2B5EF4-FFF2-40B4-BE49-F238E27FC236}">
                <a16:creationId xmlns:a16="http://schemas.microsoft.com/office/drawing/2014/main" id="{2A118F24-E58E-C63A-0091-DCC473783A79}"/>
              </a:ext>
            </a:extLst>
          </p:cNvPr>
          <p:cNvPicPr>
            <a:picLocks noChangeAspect="1"/>
          </p:cNvPicPr>
          <p:nvPr/>
        </p:nvPicPr>
        <p:blipFill>
          <a:blip r:embed="rId4"/>
          <a:stretch>
            <a:fillRect/>
          </a:stretch>
        </p:blipFill>
        <p:spPr>
          <a:xfrm>
            <a:off x="9355709" y="1053801"/>
            <a:ext cx="8720582" cy="8729656"/>
          </a:xfrm>
          <a:prstGeom prst="rect">
            <a:avLst/>
          </a:prstGeom>
        </p:spPr>
      </p:pic>
      <p:sp>
        <p:nvSpPr>
          <p:cNvPr id="25" name="TextBox 24">
            <a:extLst>
              <a:ext uri="{FF2B5EF4-FFF2-40B4-BE49-F238E27FC236}">
                <a16:creationId xmlns:a16="http://schemas.microsoft.com/office/drawing/2014/main" id="{C5EBEE57-DC20-56BC-0DD8-C57918BC0E1F}"/>
              </a:ext>
            </a:extLst>
          </p:cNvPr>
          <p:cNvSpPr txBox="1"/>
          <p:nvPr/>
        </p:nvSpPr>
        <p:spPr>
          <a:xfrm>
            <a:off x="1524000" y="4631522"/>
            <a:ext cx="7963620"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Aptos" panose="02110004020202020204"/>
              </a:rPr>
              <a:t>Adherence to a code</a:t>
            </a:r>
          </a:p>
        </p:txBody>
      </p:sp>
      <p:sp>
        <p:nvSpPr>
          <p:cNvPr id="26" name="TextBox 25">
            <a:extLst>
              <a:ext uri="{FF2B5EF4-FFF2-40B4-BE49-F238E27FC236}">
                <a16:creationId xmlns:a16="http://schemas.microsoft.com/office/drawing/2014/main" id="{F17F97E3-24A8-A678-D864-E360B37B3F78}"/>
              </a:ext>
            </a:extLst>
          </p:cNvPr>
          <p:cNvSpPr txBox="1"/>
          <p:nvPr/>
        </p:nvSpPr>
        <p:spPr>
          <a:xfrm>
            <a:off x="2057040" y="5175681"/>
            <a:ext cx="7963620" cy="584775"/>
          </a:xfrm>
          <a:prstGeom prst="rect">
            <a:avLst/>
          </a:prstGeom>
          <a:noFill/>
        </p:spPr>
        <p:txBody>
          <a:bodyPr wrap="square" rtlCol="0">
            <a:spAutoFit/>
          </a:bodyPr>
          <a:lstStyle/>
          <a:p>
            <a:pPr lvl="1"/>
            <a:r>
              <a:rPr lang="en-US" sz="3200" i="1" dirty="0">
                <a:solidFill>
                  <a:schemeClr val="bg1"/>
                </a:solidFill>
                <a:latin typeface="Aptos" panose="02110004020202020204"/>
              </a:rPr>
              <a:t>Ex. Refusal to lie, steal, or deceive</a:t>
            </a:r>
          </a:p>
        </p:txBody>
      </p:sp>
    </p:spTree>
    <p:extLst>
      <p:ext uri="{BB962C8B-B14F-4D97-AF65-F5344CB8AC3E}">
        <p14:creationId xmlns:p14="http://schemas.microsoft.com/office/powerpoint/2010/main" val="30774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F4CE3-54F2-2C54-B2DE-177894C55B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DC609E-E543-7F4A-28C1-BC533C2B7BB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BD8C8B64-03B0-2770-C407-32475359541D}"/>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98A39DE0-A027-A933-F605-B84EF69B1555}"/>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E52CDAC0-8ABD-59F9-BABB-559AE478A1B9}"/>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sp>
        <p:nvSpPr>
          <p:cNvPr id="7" name="Title 1">
            <a:extLst>
              <a:ext uri="{FF2B5EF4-FFF2-40B4-BE49-F238E27FC236}">
                <a16:creationId xmlns:a16="http://schemas.microsoft.com/office/drawing/2014/main" id="{B76E2617-0198-0EDC-B949-58F7C033BF1D}"/>
              </a:ext>
            </a:extLst>
          </p:cNvPr>
          <p:cNvSpPr txBox="1">
            <a:spLocks/>
          </p:cNvSpPr>
          <p:nvPr/>
        </p:nvSpPr>
        <p:spPr>
          <a:xfrm>
            <a:off x="-20129" y="2"/>
            <a:ext cx="12232257"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EIP In The Industry</a:t>
            </a:r>
          </a:p>
        </p:txBody>
      </p:sp>
      <p:sp>
        <p:nvSpPr>
          <p:cNvPr id="8" name="Content Placeholder 2">
            <a:extLst>
              <a:ext uri="{FF2B5EF4-FFF2-40B4-BE49-F238E27FC236}">
                <a16:creationId xmlns:a16="http://schemas.microsoft.com/office/drawing/2014/main" id="{98A4E632-F800-6651-583D-148717052864}"/>
              </a:ext>
            </a:extLst>
          </p:cNvPr>
          <p:cNvSpPr txBox="1">
            <a:spLocks/>
          </p:cNvSpPr>
          <p:nvPr/>
        </p:nvSpPr>
        <p:spPr>
          <a:xfrm>
            <a:off x="562154" y="1184318"/>
            <a:ext cx="7362646" cy="8988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alpha val="8000"/>
                  </a:srgbClr>
                </a:solidFill>
                <a:effectLst>
                  <a:outerShdw blurRad="38100" dist="22860" dir="5400000" algn="tl" rotWithShape="0">
                    <a:srgbClr val="000000">
                      <a:alpha val="30000"/>
                    </a:srgbClr>
                  </a:outerShdw>
                </a:effectLst>
                <a:uLnTx/>
                <a:uFillTx/>
                <a:latin typeface="Aptos" panose="02110004020202020204"/>
                <a:ea typeface="+mn-ea"/>
                <a:cs typeface="+mn-cs"/>
              </a:rPr>
              <a:t>Ethics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alpha val="8000"/>
                  </a:srgbClr>
                </a:solidFill>
                <a:effectLst>
                  <a:outerShdw blurRad="38100" dist="22860" dir="5400000" algn="tl" rotWithShape="0">
                    <a:srgbClr val="000000">
                      <a:alpha val="30000"/>
                    </a:srgbClr>
                  </a:outerShdw>
                </a:effectLst>
                <a:uLnTx/>
                <a:uFillTx/>
                <a:latin typeface="Aptos" panose="02110004020202020204"/>
                <a:ea typeface="+mn-ea"/>
                <a:cs typeface="+mn-cs"/>
              </a:rPr>
              <a:t>Integrity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Professionalism</a:t>
            </a:r>
          </a:p>
        </p:txBody>
      </p:sp>
      <p:sp>
        <p:nvSpPr>
          <p:cNvPr id="10" name="AutoShape 2" descr="A refined, photorealistic image of a teenager sitting at a desk, facing a computer screen showing social media posts with political imagery. The screen displays various political symbols and icons. On the wall behind the teenager are posters with red and blue party symbols, with the word 'Political' in bold, clearly defined lettering. The teenager is dressed casually, and the room is dimly lit, with the computer screen illuminating their face. The modern bedroom includes typical teenage décor, like books, posters, and a simple desk setup.">
            <a:extLst>
              <a:ext uri="{FF2B5EF4-FFF2-40B4-BE49-F238E27FC236}">
                <a16:creationId xmlns:a16="http://schemas.microsoft.com/office/drawing/2014/main" id="{205146B3-AF67-3188-716A-CAE989AF99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Aptos" panose="02110004020202020204"/>
            </a:endParaRPr>
          </a:p>
        </p:txBody>
      </p:sp>
      <p:cxnSp>
        <p:nvCxnSpPr>
          <p:cNvPr id="14" name="Straight Connector 13">
            <a:extLst>
              <a:ext uri="{FF2B5EF4-FFF2-40B4-BE49-F238E27FC236}">
                <a16:creationId xmlns:a16="http://schemas.microsoft.com/office/drawing/2014/main" id="{E1EADE84-CFAC-D8D2-3105-16D9D0B9D13A}"/>
              </a:ext>
            </a:extLst>
          </p:cNvPr>
          <p:cNvCxnSpPr>
            <a:cxnSpLocks/>
          </p:cNvCxnSpPr>
          <p:nvPr/>
        </p:nvCxnSpPr>
        <p:spPr>
          <a:xfrm>
            <a:off x="4651663" y="6972300"/>
            <a:ext cx="5134156" cy="0"/>
          </a:xfrm>
          <a:prstGeom prst="line">
            <a:avLst/>
          </a:prstGeom>
          <a:noFill/>
          <a:ln w="38100" cap="flat" cmpd="sng" algn="ctr">
            <a:solidFill>
              <a:srgbClr val="156082"/>
            </a:solidFill>
            <a:prstDash val="dash"/>
            <a:miter lim="800000"/>
          </a:ln>
          <a:effectLst/>
        </p:spPr>
      </p:cxnSp>
      <p:sp>
        <p:nvSpPr>
          <p:cNvPr id="25" name="TextBox 24">
            <a:extLst>
              <a:ext uri="{FF2B5EF4-FFF2-40B4-BE49-F238E27FC236}">
                <a16:creationId xmlns:a16="http://schemas.microsoft.com/office/drawing/2014/main" id="{7B66E9DA-2834-7C6D-8347-A77482A702CD}"/>
              </a:ext>
            </a:extLst>
          </p:cNvPr>
          <p:cNvSpPr txBox="1"/>
          <p:nvPr/>
        </p:nvSpPr>
        <p:spPr>
          <a:xfrm>
            <a:off x="1392088" y="7238080"/>
            <a:ext cx="8666311"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Aptos" panose="02110004020202020204"/>
              </a:rPr>
              <a:t>Courteous, conscientious, and business like manner</a:t>
            </a:r>
          </a:p>
        </p:txBody>
      </p:sp>
      <p:sp>
        <p:nvSpPr>
          <p:cNvPr id="26" name="TextBox 25">
            <a:extLst>
              <a:ext uri="{FF2B5EF4-FFF2-40B4-BE49-F238E27FC236}">
                <a16:creationId xmlns:a16="http://schemas.microsoft.com/office/drawing/2014/main" id="{2EB35539-D3E8-2B28-0E6A-8F3AA573E6C3}"/>
              </a:ext>
            </a:extLst>
          </p:cNvPr>
          <p:cNvSpPr txBox="1"/>
          <p:nvPr/>
        </p:nvSpPr>
        <p:spPr>
          <a:xfrm>
            <a:off x="1600200" y="8336337"/>
            <a:ext cx="7963620" cy="584775"/>
          </a:xfrm>
          <a:prstGeom prst="rect">
            <a:avLst/>
          </a:prstGeom>
          <a:noFill/>
        </p:spPr>
        <p:txBody>
          <a:bodyPr wrap="square" rtlCol="0">
            <a:spAutoFit/>
          </a:bodyPr>
          <a:lstStyle/>
          <a:p>
            <a:pPr lvl="1"/>
            <a:r>
              <a:rPr lang="en-US" sz="3200" i="1" dirty="0">
                <a:solidFill>
                  <a:schemeClr val="bg1"/>
                </a:solidFill>
                <a:latin typeface="Aptos" panose="02110004020202020204"/>
              </a:rPr>
              <a:t>Ex. Will evaluate job candidates equally</a:t>
            </a:r>
          </a:p>
        </p:txBody>
      </p:sp>
      <p:pic>
        <p:nvPicPr>
          <p:cNvPr id="5" name="Picture 4">
            <a:extLst>
              <a:ext uri="{FF2B5EF4-FFF2-40B4-BE49-F238E27FC236}">
                <a16:creationId xmlns:a16="http://schemas.microsoft.com/office/drawing/2014/main" id="{A54C815A-1720-33F1-A718-1C00A11A26C8}"/>
              </a:ext>
            </a:extLst>
          </p:cNvPr>
          <p:cNvPicPr>
            <a:picLocks noChangeAspect="1"/>
          </p:cNvPicPr>
          <p:nvPr/>
        </p:nvPicPr>
        <p:blipFill>
          <a:blip r:embed="rId4"/>
          <a:stretch>
            <a:fillRect/>
          </a:stretch>
        </p:blipFill>
        <p:spPr>
          <a:xfrm>
            <a:off x="9785819" y="1711510"/>
            <a:ext cx="8375988" cy="8367671"/>
          </a:xfrm>
          <a:prstGeom prst="rect">
            <a:avLst/>
          </a:prstGeom>
          <a:ln w="38100">
            <a:solidFill>
              <a:schemeClr val="accent5">
                <a:lumMod val="75000"/>
              </a:schemeClr>
            </a:solidFill>
            <a:prstDash val="dash"/>
          </a:ln>
        </p:spPr>
      </p:pic>
    </p:spTree>
    <p:extLst>
      <p:ext uri="{BB962C8B-B14F-4D97-AF65-F5344CB8AC3E}">
        <p14:creationId xmlns:p14="http://schemas.microsoft.com/office/powerpoint/2010/main" val="150692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72D2-58E3-1B76-94FC-05001485B5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F045F8-9C89-23B0-01D5-5EE485E4FCE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12" name="Group 11">
            <a:extLst>
              <a:ext uri="{FF2B5EF4-FFF2-40B4-BE49-F238E27FC236}">
                <a16:creationId xmlns:a16="http://schemas.microsoft.com/office/drawing/2014/main" id="{D970B498-69B6-F000-6FCC-7FEC7235EEE2}"/>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C4B6B016-9220-761A-9A90-E0820CACB06E}"/>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3"/>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994E6CFA-ADC9-3E4E-3B44-2877428DA232}"/>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sp>
        <p:nvSpPr>
          <p:cNvPr id="24" name="TextBox 23">
            <a:extLst>
              <a:ext uri="{FF2B5EF4-FFF2-40B4-BE49-F238E27FC236}">
                <a16:creationId xmlns:a16="http://schemas.microsoft.com/office/drawing/2014/main" id="{DFDC24EF-66AC-365E-B257-572EBE251B3A}"/>
              </a:ext>
            </a:extLst>
          </p:cNvPr>
          <p:cNvSpPr txBox="1"/>
          <p:nvPr/>
        </p:nvSpPr>
        <p:spPr>
          <a:xfrm>
            <a:off x="9458858" y="9152728"/>
            <a:ext cx="8727121" cy="1077218"/>
          </a:xfrm>
          <a:prstGeom prst="rect">
            <a:avLst/>
          </a:prstGeom>
          <a:noFill/>
        </p:spPr>
        <p:txBody>
          <a:bodyPr wrap="square" rtlCol="0">
            <a:spAutoFit/>
          </a:bodyPr>
          <a:lstStyle/>
          <a:p>
            <a:pPr algn="ctr"/>
            <a:r>
              <a:rPr lang="en-US" sz="3200" b="1" dirty="0">
                <a:solidFill>
                  <a:schemeClr val="accent3">
                    <a:lumMod val="75000"/>
                  </a:schemeClr>
                </a:solidFill>
                <a:latin typeface="Aptos" panose="020B0004020202020204" pitchFamily="34" charset="0"/>
              </a:rPr>
              <a:t>Field team evacuated, response teams on site</a:t>
            </a:r>
          </a:p>
          <a:p>
            <a:pPr algn="ctr"/>
            <a:r>
              <a:rPr lang="en-US" sz="3200" b="1" dirty="0">
                <a:solidFill>
                  <a:schemeClr val="bg1"/>
                </a:solidFill>
                <a:latin typeface="Aptos" panose="020B0004020202020204" pitchFamily="34" charset="0"/>
              </a:rPr>
              <a:t>Investigate root cause and assess impact</a:t>
            </a:r>
          </a:p>
        </p:txBody>
      </p:sp>
      <p:pic>
        <p:nvPicPr>
          <p:cNvPr id="25" name="Picture 24">
            <a:extLst>
              <a:ext uri="{FF2B5EF4-FFF2-40B4-BE49-F238E27FC236}">
                <a16:creationId xmlns:a16="http://schemas.microsoft.com/office/drawing/2014/main" id="{186FD05E-CB48-D8F9-4E6D-5D6DF114EFA5}"/>
              </a:ext>
            </a:extLst>
          </p:cNvPr>
          <p:cNvPicPr>
            <a:picLocks noChangeAspect="1"/>
          </p:cNvPicPr>
          <p:nvPr/>
        </p:nvPicPr>
        <p:blipFill>
          <a:blip r:embed="rId4"/>
          <a:stretch>
            <a:fillRect/>
          </a:stretch>
        </p:blipFill>
        <p:spPr>
          <a:xfrm>
            <a:off x="9661599" y="730369"/>
            <a:ext cx="8422359" cy="8422359"/>
          </a:xfrm>
          <a:prstGeom prst="rect">
            <a:avLst/>
          </a:prstGeom>
        </p:spPr>
      </p:pic>
      <p:pic>
        <p:nvPicPr>
          <p:cNvPr id="39" name="Picture 38">
            <a:extLst>
              <a:ext uri="{FF2B5EF4-FFF2-40B4-BE49-F238E27FC236}">
                <a16:creationId xmlns:a16="http://schemas.microsoft.com/office/drawing/2014/main" id="{CEC2C8ED-8A28-C8AE-3F2E-98246F1B83DC}"/>
              </a:ext>
            </a:extLst>
          </p:cNvPr>
          <p:cNvPicPr>
            <a:picLocks noChangeAspect="1"/>
          </p:cNvPicPr>
          <p:nvPr/>
        </p:nvPicPr>
        <p:blipFill>
          <a:blip r:embed="rId5"/>
          <a:stretch>
            <a:fillRect/>
          </a:stretch>
        </p:blipFill>
        <p:spPr>
          <a:xfrm>
            <a:off x="204042" y="801532"/>
            <a:ext cx="8422360" cy="8408251"/>
          </a:xfrm>
          <a:prstGeom prst="rect">
            <a:avLst/>
          </a:prstGeom>
        </p:spPr>
      </p:pic>
      <p:sp>
        <p:nvSpPr>
          <p:cNvPr id="40" name="Title 1">
            <a:extLst>
              <a:ext uri="{FF2B5EF4-FFF2-40B4-BE49-F238E27FC236}">
                <a16:creationId xmlns:a16="http://schemas.microsoft.com/office/drawing/2014/main" id="{602F2403-E5CB-6ED0-E6F3-71113FCADBEF}"/>
              </a:ext>
            </a:extLst>
          </p:cNvPr>
          <p:cNvSpPr txBox="1">
            <a:spLocks/>
          </p:cNvSpPr>
          <p:nvPr/>
        </p:nvSpPr>
        <p:spPr>
          <a:xfrm>
            <a:off x="-20129" y="2"/>
            <a:ext cx="12232257"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Our Industry Today</a:t>
            </a:r>
          </a:p>
        </p:txBody>
      </p:sp>
      <p:sp>
        <p:nvSpPr>
          <p:cNvPr id="41" name="TextBox 40">
            <a:extLst>
              <a:ext uri="{FF2B5EF4-FFF2-40B4-BE49-F238E27FC236}">
                <a16:creationId xmlns:a16="http://schemas.microsoft.com/office/drawing/2014/main" id="{8C7F7D85-8FAF-AE43-39BC-EC5DC797E4A9}"/>
              </a:ext>
            </a:extLst>
          </p:cNvPr>
          <p:cNvSpPr txBox="1"/>
          <p:nvPr/>
        </p:nvSpPr>
        <p:spPr>
          <a:xfrm>
            <a:off x="1422721" y="9185768"/>
            <a:ext cx="5350715" cy="1077218"/>
          </a:xfrm>
          <a:prstGeom prst="rect">
            <a:avLst/>
          </a:prstGeom>
          <a:noFill/>
        </p:spPr>
        <p:txBody>
          <a:bodyPr wrap="square" rtlCol="0">
            <a:spAutoFit/>
          </a:bodyPr>
          <a:lstStyle/>
          <a:p>
            <a:pPr algn="ctr"/>
            <a:r>
              <a:rPr lang="en-US" sz="3200" b="1" dirty="0">
                <a:solidFill>
                  <a:srgbClr val="FF0000"/>
                </a:solidFill>
                <a:latin typeface="Aptos" panose="020B0004020202020204" pitchFamily="34" charset="0"/>
              </a:rPr>
              <a:t>Asset 56P critical!</a:t>
            </a:r>
          </a:p>
          <a:p>
            <a:pPr algn="ctr"/>
            <a:r>
              <a:rPr lang="en-US" sz="3200" b="1" dirty="0">
                <a:solidFill>
                  <a:schemeClr val="bg1"/>
                </a:solidFill>
                <a:latin typeface="Aptos" panose="020B0004020202020204" pitchFamily="34" charset="0"/>
              </a:rPr>
              <a:t>Initiate shelter in place!</a:t>
            </a:r>
          </a:p>
        </p:txBody>
      </p:sp>
    </p:spTree>
    <p:extLst>
      <p:ext uri="{BB962C8B-B14F-4D97-AF65-F5344CB8AC3E}">
        <p14:creationId xmlns:p14="http://schemas.microsoft.com/office/powerpoint/2010/main" val="95544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91784-0E9E-1DAC-4B3C-961CEA482B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A10ADD-C1B3-AD63-9E89-E899D6AAA57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grpSp>
        <p:nvGrpSpPr>
          <p:cNvPr id="12" name="Group 11">
            <a:extLst>
              <a:ext uri="{FF2B5EF4-FFF2-40B4-BE49-F238E27FC236}">
                <a16:creationId xmlns:a16="http://schemas.microsoft.com/office/drawing/2014/main" id="{1C30AF69-3BB8-CC57-DC16-047231D09836}"/>
              </a:ext>
            </a:extLst>
          </p:cNvPr>
          <p:cNvGrpSpPr>
            <a:grpSpLocks noGrp="1" noUngrp="1" noRot="1" noMove="1" noResize="1"/>
          </p:cNvGrpSpPr>
          <p:nvPr/>
        </p:nvGrpSpPr>
        <p:grpSpPr>
          <a:xfrm>
            <a:off x="0" y="21041"/>
            <a:ext cx="18288000" cy="10265960"/>
            <a:chOff x="0" y="21041"/>
            <a:chExt cx="18288000" cy="10265960"/>
          </a:xfrm>
        </p:grpSpPr>
        <p:sp>
          <p:nvSpPr>
            <p:cNvPr id="3" name="Freeform 3">
              <a:extLst>
                <a:ext uri="{FF2B5EF4-FFF2-40B4-BE49-F238E27FC236}">
                  <a16:creationId xmlns:a16="http://schemas.microsoft.com/office/drawing/2014/main" id="{ED1FE124-C4F6-8C1B-99C0-EB09DB213F97}"/>
                </a:ext>
              </a:extLst>
            </p:cNvPr>
            <p:cNvSpPr>
              <a:spLocks noGrp="1" noRot="1" noMove="1" noResize="1" noEditPoints="1" noAdjustHandles="1" noChangeArrowheads="1" noChangeShapeType="1"/>
            </p:cNvSpPr>
            <p:nvPr/>
          </p:nvSpPr>
          <p:spPr>
            <a:xfrm>
              <a:off x="0" y="21041"/>
              <a:ext cx="18288000" cy="10265960"/>
            </a:xfrm>
            <a:custGeom>
              <a:avLst/>
              <a:gdLst/>
              <a:ahLst/>
              <a:cxnLst/>
              <a:rect l="l" t="t" r="r" b="b"/>
              <a:pathLst>
                <a:path w="18288000" h="23679947">
                  <a:moveTo>
                    <a:pt x="0" y="0"/>
                  </a:moveTo>
                  <a:lnTo>
                    <a:pt x="18288000" y="0"/>
                  </a:lnTo>
                  <a:lnTo>
                    <a:pt x="18288000" y="23679947"/>
                  </a:lnTo>
                  <a:lnTo>
                    <a:pt x="0" y="23679947"/>
                  </a:lnTo>
                  <a:lnTo>
                    <a:pt x="0" y="0"/>
                  </a:lnTo>
                  <a:close/>
                </a:path>
              </a:pathLst>
            </a:custGeom>
            <a:blipFill>
              <a:blip r:embed="rId4"/>
              <a:stretch>
                <a:fillRect l="-42" r="-384" b="-289"/>
              </a:stretch>
            </a:blipFill>
          </p:spPr>
          <p:txBody>
            <a:bodyPr/>
            <a:lstStyle/>
            <a:p>
              <a:endParaRPr lang="en-US" dirty="0"/>
            </a:p>
          </p:txBody>
        </p:sp>
        <p:sp>
          <p:nvSpPr>
            <p:cNvPr id="6" name="TextBox 6">
              <a:extLst>
                <a:ext uri="{FF2B5EF4-FFF2-40B4-BE49-F238E27FC236}">
                  <a16:creationId xmlns:a16="http://schemas.microsoft.com/office/drawing/2014/main" id="{B1EC0A40-CE57-5CD7-3283-D4A98AC210E3}"/>
                </a:ext>
              </a:extLst>
            </p:cNvPr>
            <p:cNvSpPr txBox="1">
              <a:spLocks noGrp="1" noRot="1" noMove="1" noResize="1" noEditPoints="1" noAdjustHandles="1" noChangeArrowheads="1" noChangeShapeType="1"/>
            </p:cNvSpPr>
            <p:nvPr/>
          </p:nvSpPr>
          <p:spPr>
            <a:xfrm>
              <a:off x="0" y="3094137"/>
              <a:ext cx="18288000" cy="3592413"/>
            </a:xfrm>
            <a:prstGeom prst="rect">
              <a:avLst/>
            </a:prstGeom>
          </p:spPr>
          <p:txBody>
            <a:bodyPr lIns="50800" tIns="50800" rIns="50800" bIns="50800" rtlCol="0" anchor="ctr"/>
            <a:lstStyle/>
            <a:p>
              <a:pPr algn="ctr">
                <a:lnSpc>
                  <a:spcPts val="3360"/>
                </a:lnSpc>
              </a:pPr>
              <a:endParaRPr dirty="0"/>
            </a:p>
          </p:txBody>
        </p:sp>
      </p:grpSp>
      <p:sp>
        <p:nvSpPr>
          <p:cNvPr id="24" name="TextBox 23">
            <a:extLst>
              <a:ext uri="{FF2B5EF4-FFF2-40B4-BE49-F238E27FC236}">
                <a16:creationId xmlns:a16="http://schemas.microsoft.com/office/drawing/2014/main" id="{11D1DA43-6671-EADF-49ED-0BCED958B656}"/>
              </a:ext>
            </a:extLst>
          </p:cNvPr>
          <p:cNvSpPr txBox="1"/>
          <p:nvPr/>
        </p:nvSpPr>
        <p:spPr>
          <a:xfrm>
            <a:off x="9987356" y="9152728"/>
            <a:ext cx="8198623" cy="1077218"/>
          </a:xfrm>
          <a:prstGeom prst="rect">
            <a:avLst/>
          </a:prstGeom>
          <a:noFill/>
        </p:spPr>
        <p:txBody>
          <a:bodyPr wrap="square" rtlCol="0">
            <a:spAutoFit/>
          </a:bodyPr>
          <a:lstStyle/>
          <a:p>
            <a:pPr algn="ctr"/>
            <a:r>
              <a:rPr lang="en-US" sz="3200" b="1" dirty="0">
                <a:solidFill>
                  <a:srgbClr val="F2AA7E"/>
                </a:solidFill>
                <a:latin typeface="Aptos" panose="020B0004020202020204" pitchFamily="34" charset="0"/>
              </a:rPr>
              <a:t>Manual inlet valve failure</a:t>
            </a:r>
          </a:p>
          <a:p>
            <a:pPr algn="ctr"/>
            <a:r>
              <a:rPr lang="en-US" sz="3200" b="1" dirty="0">
                <a:solidFill>
                  <a:schemeClr val="bg1"/>
                </a:solidFill>
                <a:latin typeface="Aptos" panose="020B0004020202020204" pitchFamily="34" charset="0"/>
              </a:rPr>
              <a:t>Asset 10 offline, fatalities expected</a:t>
            </a:r>
          </a:p>
        </p:txBody>
      </p:sp>
      <p:sp>
        <p:nvSpPr>
          <p:cNvPr id="40" name="Title 1">
            <a:extLst>
              <a:ext uri="{FF2B5EF4-FFF2-40B4-BE49-F238E27FC236}">
                <a16:creationId xmlns:a16="http://schemas.microsoft.com/office/drawing/2014/main" id="{C4B32C34-DC50-C2CA-5FAE-9F3E703B8E2A}"/>
              </a:ext>
            </a:extLst>
          </p:cNvPr>
          <p:cNvSpPr txBox="1">
            <a:spLocks/>
          </p:cNvSpPr>
          <p:nvPr/>
        </p:nvSpPr>
        <p:spPr>
          <a:xfrm>
            <a:off x="-20129" y="2"/>
            <a:ext cx="12232257" cy="7303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normalizeH="0" baseline="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ptos Display" panose="02110004020202020204"/>
                <a:ea typeface="+mj-ea"/>
                <a:cs typeface="+mj-cs"/>
              </a:rPr>
              <a:t>Our Industry Tomorrow</a:t>
            </a:r>
          </a:p>
        </p:txBody>
      </p:sp>
      <p:sp>
        <p:nvSpPr>
          <p:cNvPr id="41" name="TextBox 40">
            <a:extLst>
              <a:ext uri="{FF2B5EF4-FFF2-40B4-BE49-F238E27FC236}">
                <a16:creationId xmlns:a16="http://schemas.microsoft.com/office/drawing/2014/main" id="{A3DC07A8-7238-D847-D226-84AF591F7C2A}"/>
              </a:ext>
            </a:extLst>
          </p:cNvPr>
          <p:cNvSpPr txBox="1"/>
          <p:nvPr/>
        </p:nvSpPr>
        <p:spPr>
          <a:xfrm>
            <a:off x="152401" y="9185768"/>
            <a:ext cx="8198622" cy="1077218"/>
          </a:xfrm>
          <a:prstGeom prst="rect">
            <a:avLst/>
          </a:prstGeom>
          <a:noFill/>
        </p:spPr>
        <p:txBody>
          <a:bodyPr wrap="square" rtlCol="0">
            <a:spAutoFit/>
          </a:bodyPr>
          <a:lstStyle/>
          <a:p>
            <a:pPr algn="ctr"/>
            <a:r>
              <a:rPr lang="en-US" sz="3200" b="1" dirty="0">
                <a:solidFill>
                  <a:srgbClr val="92D050"/>
                </a:solidFill>
                <a:latin typeface="Aptos" panose="020B0004020202020204" pitchFamily="34" charset="0"/>
              </a:rPr>
              <a:t>All assets operational</a:t>
            </a:r>
          </a:p>
          <a:p>
            <a:pPr algn="ctr"/>
            <a:r>
              <a:rPr lang="en-US" sz="3200" b="1" dirty="0">
                <a:solidFill>
                  <a:schemeClr val="bg1"/>
                </a:solidFill>
                <a:latin typeface="Aptos" panose="020B0004020202020204" pitchFamily="34" charset="0"/>
              </a:rPr>
              <a:t>Increase speed by 30% of assets 1-9</a:t>
            </a:r>
          </a:p>
        </p:txBody>
      </p:sp>
      <p:pic>
        <p:nvPicPr>
          <p:cNvPr id="4" name="Picture 3">
            <a:extLst>
              <a:ext uri="{FF2B5EF4-FFF2-40B4-BE49-F238E27FC236}">
                <a16:creationId xmlns:a16="http://schemas.microsoft.com/office/drawing/2014/main" id="{734B743C-506E-F24D-19D8-EFDDA72AEEFB}"/>
              </a:ext>
            </a:extLst>
          </p:cNvPr>
          <p:cNvPicPr>
            <a:picLocks noChangeAspect="1"/>
          </p:cNvPicPr>
          <p:nvPr/>
        </p:nvPicPr>
        <p:blipFill>
          <a:blip r:embed="rId5"/>
          <a:stretch>
            <a:fillRect/>
          </a:stretch>
        </p:blipFill>
        <p:spPr>
          <a:xfrm>
            <a:off x="152400" y="963224"/>
            <a:ext cx="8198623" cy="8189503"/>
          </a:xfrm>
          <a:prstGeom prst="rect">
            <a:avLst/>
          </a:prstGeom>
        </p:spPr>
      </p:pic>
      <p:pic>
        <p:nvPicPr>
          <p:cNvPr id="5" name="Picture 4">
            <a:extLst>
              <a:ext uri="{FF2B5EF4-FFF2-40B4-BE49-F238E27FC236}">
                <a16:creationId xmlns:a16="http://schemas.microsoft.com/office/drawing/2014/main" id="{D64117F0-B185-767E-F684-37D29A2B96D4}"/>
              </a:ext>
            </a:extLst>
          </p:cNvPr>
          <p:cNvPicPr>
            <a:picLocks noChangeAspect="1"/>
          </p:cNvPicPr>
          <p:nvPr/>
        </p:nvPicPr>
        <p:blipFill>
          <a:blip r:embed="rId6"/>
          <a:stretch>
            <a:fillRect/>
          </a:stretch>
        </p:blipFill>
        <p:spPr>
          <a:xfrm>
            <a:off x="9936977" y="897051"/>
            <a:ext cx="8198623" cy="8198623"/>
          </a:xfrm>
          <a:prstGeom prst="rect">
            <a:avLst/>
          </a:prstGeom>
        </p:spPr>
      </p:pic>
    </p:spTree>
    <p:extLst>
      <p:ext uri="{BB962C8B-B14F-4D97-AF65-F5344CB8AC3E}">
        <p14:creationId xmlns:p14="http://schemas.microsoft.com/office/powerpoint/2010/main" val="70920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1588</TotalTime>
  <Words>304</Words>
  <Application>Microsoft Office PowerPoint</Application>
  <PresentationFormat>Custom</PresentationFormat>
  <Paragraphs>116</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 Display</vt:lpstr>
      <vt:lpstr>Arial</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2024 presentation</dc:title>
  <dc:creator>Gakuo Ndonga</dc:creator>
  <cp:lastModifiedBy>Gakuo Ndonga</cp:lastModifiedBy>
  <cp:revision>25</cp:revision>
  <dcterms:created xsi:type="dcterms:W3CDTF">2006-08-16T00:00:00Z</dcterms:created>
  <dcterms:modified xsi:type="dcterms:W3CDTF">2024-11-08T21:27:09Z</dcterms:modified>
  <dc:identifier>DAF8CbaMsus</dc:identifier>
</cp:coreProperties>
</file>